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6" r:id="rId4"/>
  </p:sldMasterIdLst>
  <p:notesMasterIdLst>
    <p:notesMasterId r:id="rId39"/>
  </p:notesMasterIdLst>
  <p:sldIdLst>
    <p:sldId id="260" r:id="rId5"/>
    <p:sldId id="261" r:id="rId6"/>
    <p:sldId id="257" r:id="rId7"/>
    <p:sldId id="262" r:id="rId8"/>
    <p:sldId id="263" r:id="rId9"/>
    <p:sldId id="264" r:id="rId10"/>
    <p:sldId id="293" r:id="rId11"/>
    <p:sldId id="269" r:id="rId12"/>
    <p:sldId id="266" r:id="rId13"/>
    <p:sldId id="268" r:id="rId14"/>
    <p:sldId id="267" r:id="rId15"/>
    <p:sldId id="270" r:id="rId16"/>
    <p:sldId id="271" r:id="rId17"/>
    <p:sldId id="272" r:id="rId18"/>
    <p:sldId id="273" r:id="rId19"/>
    <p:sldId id="274" r:id="rId20"/>
    <p:sldId id="275" r:id="rId21"/>
    <p:sldId id="276" r:id="rId22"/>
    <p:sldId id="277" r:id="rId23"/>
    <p:sldId id="278" r:id="rId24"/>
    <p:sldId id="279" r:id="rId25"/>
    <p:sldId id="283" r:id="rId26"/>
    <p:sldId id="280" r:id="rId27"/>
    <p:sldId id="281" r:id="rId28"/>
    <p:sldId id="282" r:id="rId29"/>
    <p:sldId id="284" r:id="rId30"/>
    <p:sldId id="285" r:id="rId31"/>
    <p:sldId id="286" r:id="rId32"/>
    <p:sldId id="287" r:id="rId33"/>
    <p:sldId id="289" r:id="rId34"/>
    <p:sldId id="294" r:id="rId35"/>
    <p:sldId id="290" r:id="rId36"/>
    <p:sldId id="291"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00FFFF"/>
    <a:srgbClr val="CCCCFF"/>
    <a:srgbClr val="899097"/>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9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3F774C-70F7-4ED4-813C-739E51CF8487}" type="datetimeFigureOut">
              <a:rPr lang="en-US" smtClean="0"/>
              <a:t>8/18/2019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24A772-5D94-4F12-8B86-44D4FB26368F}" type="slidenum">
              <a:rPr lang="en-US" smtClean="0"/>
              <a:t>‹#›</a:t>
            </a:fld>
            <a:endParaRPr lang="en-US" dirty="0"/>
          </a:p>
        </p:txBody>
      </p:sp>
    </p:spTree>
    <p:extLst>
      <p:ext uri="{BB962C8B-B14F-4D97-AF65-F5344CB8AC3E}">
        <p14:creationId xmlns:p14="http://schemas.microsoft.com/office/powerpoint/2010/main" val="268842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F2E34D-57B0-41D5-A7AF-DF10D1068115}" type="datetime1">
              <a:rPr lang="en-US" smtClean="0"/>
              <a:t>8/18/2019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57312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3F0A0B-291C-4112-A023-023C51AB2E85}" type="datetime1">
              <a:rPr lang="en-US" smtClean="0"/>
              <a:t>8/18/2019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312252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3F0A0B-291C-4112-A023-023C51AB2E85}" type="datetime1">
              <a:rPr lang="en-US" smtClean="0"/>
              <a:t>8/18/2019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878529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3F0A0B-291C-4112-A023-023C51AB2E85}" type="datetime1">
              <a:rPr lang="en-US" smtClean="0"/>
              <a:t>8/18/2019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5913663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3F0A0B-291C-4112-A023-023C51AB2E85}" type="datetime1">
              <a:rPr lang="en-US" smtClean="0"/>
              <a:t>8/18/2019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673732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E3F0A0B-291C-4112-A023-023C51AB2E85}" type="datetime1">
              <a:rPr lang="en-US" smtClean="0"/>
              <a:t>8/18/2019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611841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E3F0A0B-291C-4112-A023-023C51AB2E85}" type="datetime1">
              <a:rPr lang="en-US" smtClean="0"/>
              <a:t>8/18/2019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884136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8C408-3247-4796-93FF-B91D6887AEC0}" type="datetime1">
              <a:rPr lang="en-US" smtClean="0"/>
              <a:t>8/18/2019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6180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A1D282-CC74-49F4-B876-75084EFB56F1}" type="datetime1">
              <a:rPr lang="en-US" smtClean="0"/>
              <a:t>8/18/2019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1705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56EAF9-2583-4989-8D87-13F548ED6E0C}" type="datetime1">
              <a:rPr lang="en-US" smtClean="0"/>
              <a:t>8/18/2019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2288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0E3CFB-BB1B-4B2A-ADF6-B1A4609854C4}" type="datetime1">
              <a:rPr lang="en-US" smtClean="0"/>
              <a:t>8/18/2019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5537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3AEAA8-1A97-412E-935C-2E918F139579}" type="datetime1">
              <a:rPr lang="en-US" smtClean="0"/>
              <a:t>8/18/2019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5891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8B0DF1-CA1F-4E36-8C65-C52A9896A8FB}" type="datetime1">
              <a:rPr lang="en-US" smtClean="0"/>
              <a:t>8/18/2019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724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6173FD-197A-4AD6-8D60-38B6A76F0734}" type="datetime1">
              <a:rPr lang="en-US" smtClean="0"/>
              <a:t>8/18/2019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684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DC3949-07FA-4C7A-A990-D6D1043EED71}" type="datetime1">
              <a:rPr lang="en-US" smtClean="0"/>
              <a:t>8/18/2019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4333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9E2DE8-6D13-4218-A974-D45AA7B6E4FF}" type="datetime1">
              <a:rPr lang="en-US" smtClean="0"/>
              <a:t>8/18/2019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1621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DAB7D7-4BDA-4ABC-B31D-66201C69A314}" type="datetime1">
              <a:rPr lang="en-US" smtClean="0"/>
              <a:t>8/18/2019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3325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E3F0A0B-291C-4112-A023-023C51AB2E85}" type="datetime1">
              <a:rPr lang="en-US" smtClean="0"/>
              <a:t>8/18/2019</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518505"/>
      </p:ext>
    </p:extLst>
  </p:cSld>
  <p:clrMap bg1="dk1" tx1="lt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s://techterms.com/definition/opensource"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CD06E-EB43-4697-A9C1-290232C3BAD6}"/>
              </a:ext>
            </a:extLst>
          </p:cNvPr>
          <p:cNvSpPr>
            <a:spLocks noGrp="1"/>
          </p:cNvSpPr>
          <p:nvPr>
            <p:ph type="ctrTitle"/>
          </p:nvPr>
        </p:nvSpPr>
        <p:spPr>
          <a:xfrm>
            <a:off x="357152" y="1055628"/>
            <a:ext cx="11477695" cy="1637369"/>
          </a:xfrm>
        </p:spPr>
        <p:txBody>
          <a:bodyPr>
            <a:normAutofit fontScale="90000"/>
          </a:bodyPr>
          <a:lstStyle/>
          <a:p>
            <a:r>
              <a:rPr lang="en-US" sz="6200" b="1" dirty="0">
                <a:solidFill>
                  <a:srgbClr val="CCCCFF"/>
                </a:solidFill>
                <a:latin typeface="Times New Roman" panose="02020603050405020304" pitchFamily="18" charset="0"/>
                <a:cs typeface="Times New Roman" panose="02020603050405020304" pitchFamily="18" charset="0"/>
              </a:rPr>
              <a:t>TITANIC DATA VISUALIZATION</a:t>
            </a:r>
          </a:p>
        </p:txBody>
      </p:sp>
      <p:sp>
        <p:nvSpPr>
          <p:cNvPr id="3" name="Subtitle 2">
            <a:extLst>
              <a:ext uri="{FF2B5EF4-FFF2-40B4-BE49-F238E27FC236}">
                <a16:creationId xmlns:a16="http://schemas.microsoft.com/office/drawing/2014/main" id="{1FBBDE4E-FFA3-44D5-BA0B-7575E2214B7C}"/>
              </a:ext>
            </a:extLst>
          </p:cNvPr>
          <p:cNvSpPr>
            <a:spLocks noGrp="1"/>
          </p:cNvSpPr>
          <p:nvPr>
            <p:ph type="subTitle" idx="1"/>
          </p:nvPr>
        </p:nvSpPr>
        <p:spPr>
          <a:xfrm>
            <a:off x="7856872" y="4583584"/>
            <a:ext cx="4159117" cy="2139187"/>
          </a:xfrm>
        </p:spPr>
        <p:txBody>
          <a:bodyPr>
            <a:normAutofit/>
          </a:bodyPr>
          <a:lstStyle/>
          <a:p>
            <a:pPr algn="r"/>
            <a:r>
              <a:rPr lang="en-US" sz="2800" dirty="0">
                <a:latin typeface="Arial" panose="020B0604020202020204" pitchFamily="34" charset="0"/>
                <a:cs typeface="Arial" panose="020B0604020202020204" pitchFamily="34" charset="0"/>
              </a:rPr>
              <a:t>Shivam Sahu</a:t>
            </a:r>
          </a:p>
          <a:p>
            <a:pPr algn="r"/>
            <a:r>
              <a:rPr lang="en-US" sz="2800" dirty="0">
                <a:latin typeface="Arial" panose="020B0604020202020204" pitchFamily="34" charset="0"/>
                <a:cs typeface="Arial" panose="020B0604020202020204" pitchFamily="34" charset="0"/>
              </a:rPr>
              <a:t>B-tech (CSE) Sem-V</a:t>
            </a:r>
          </a:p>
          <a:p>
            <a:pPr algn="r"/>
            <a:r>
              <a:rPr lang="en-US" sz="2800" dirty="0">
                <a:latin typeface="Arial" panose="020B0604020202020204" pitchFamily="34" charset="0"/>
                <a:cs typeface="Arial" panose="020B0604020202020204" pitchFamily="34" charset="0"/>
              </a:rPr>
              <a:t>Batch 2017-21</a:t>
            </a:r>
          </a:p>
        </p:txBody>
      </p:sp>
    </p:spTree>
    <p:extLst>
      <p:ext uri="{BB962C8B-B14F-4D97-AF65-F5344CB8AC3E}">
        <p14:creationId xmlns:p14="http://schemas.microsoft.com/office/powerpoint/2010/main" val="3884466951"/>
      </p:ext>
    </p:extLst>
  </p:cSld>
  <p:clrMapOvr>
    <a:masterClrMapping/>
  </p:clrMapOvr>
  <p:transition spd="slow">
    <p:strips dir="l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0F921F-EC2A-4121-A8F5-E44AF7D6940C}"/>
              </a:ext>
            </a:extLst>
          </p:cNvPr>
          <p:cNvSpPr txBox="1"/>
          <p:nvPr/>
        </p:nvSpPr>
        <p:spPr>
          <a:xfrm>
            <a:off x="2385390" y="2041387"/>
            <a:ext cx="7010400"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Task 1</a:t>
            </a:r>
          </a:p>
        </p:txBody>
      </p:sp>
      <p:sp>
        <p:nvSpPr>
          <p:cNvPr id="3" name="TextBox 2">
            <a:extLst>
              <a:ext uri="{FF2B5EF4-FFF2-40B4-BE49-F238E27FC236}">
                <a16:creationId xmlns:a16="http://schemas.microsoft.com/office/drawing/2014/main" id="{24F1246C-D0AF-4E91-89BE-0EC0E6512699}"/>
              </a:ext>
            </a:extLst>
          </p:cNvPr>
          <p:cNvSpPr txBox="1"/>
          <p:nvPr/>
        </p:nvSpPr>
        <p:spPr>
          <a:xfrm>
            <a:off x="1199320" y="3618397"/>
            <a:ext cx="9382539"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WHO WAS THE PASSENGERS ON TITANIC ?</a:t>
            </a:r>
          </a:p>
        </p:txBody>
      </p:sp>
      <p:pic>
        <p:nvPicPr>
          <p:cNvPr id="5" name="Picture 4">
            <a:extLst>
              <a:ext uri="{FF2B5EF4-FFF2-40B4-BE49-F238E27FC236}">
                <a16:creationId xmlns:a16="http://schemas.microsoft.com/office/drawing/2014/main" id="{3F8A3C27-26A8-46BF-A2BF-AE02F071E29E}"/>
              </a:ext>
            </a:extLst>
          </p:cNvPr>
          <p:cNvPicPr>
            <a:picLocks noChangeAspect="1"/>
          </p:cNvPicPr>
          <p:nvPr/>
        </p:nvPicPr>
        <p:blipFill>
          <a:blip r:embed="rId2"/>
          <a:stretch>
            <a:fillRect/>
          </a:stretch>
        </p:blipFill>
        <p:spPr>
          <a:xfrm>
            <a:off x="4028658" y="3240157"/>
            <a:ext cx="3723862" cy="3723862"/>
          </a:xfrm>
          <a:prstGeom prst="rect">
            <a:avLst/>
          </a:prstGeom>
        </p:spPr>
      </p:pic>
    </p:spTree>
    <p:extLst>
      <p:ext uri="{BB962C8B-B14F-4D97-AF65-F5344CB8AC3E}">
        <p14:creationId xmlns:p14="http://schemas.microsoft.com/office/powerpoint/2010/main" val="1063365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17458E-612E-45C6-BC35-9F1183BD900D}"/>
              </a:ext>
            </a:extLst>
          </p:cNvPr>
          <p:cNvPicPr>
            <a:picLocks noChangeAspect="1"/>
          </p:cNvPicPr>
          <p:nvPr/>
        </p:nvPicPr>
        <p:blipFill rotWithShape="1">
          <a:blip r:embed="rId2"/>
          <a:srcRect l="4740" t="24353" r="40632" b="10319"/>
          <a:stretch/>
        </p:blipFill>
        <p:spPr>
          <a:xfrm>
            <a:off x="4891709" y="198782"/>
            <a:ext cx="7224093" cy="6559826"/>
          </a:xfrm>
          <a:prstGeom prst="rect">
            <a:avLst/>
          </a:prstGeom>
        </p:spPr>
      </p:pic>
      <p:sp>
        <p:nvSpPr>
          <p:cNvPr id="5" name="TextBox 4">
            <a:extLst>
              <a:ext uri="{FF2B5EF4-FFF2-40B4-BE49-F238E27FC236}">
                <a16:creationId xmlns:a16="http://schemas.microsoft.com/office/drawing/2014/main" id="{C5C25A49-7DF5-454F-9821-76ED2FD33AF3}"/>
              </a:ext>
            </a:extLst>
          </p:cNvPr>
          <p:cNvSpPr txBox="1"/>
          <p:nvPr/>
        </p:nvSpPr>
        <p:spPr>
          <a:xfrm>
            <a:off x="1417982" y="1007166"/>
            <a:ext cx="229262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Plot 1:-</a:t>
            </a:r>
          </a:p>
        </p:txBody>
      </p:sp>
      <p:sp>
        <p:nvSpPr>
          <p:cNvPr id="6" name="TextBox 5">
            <a:extLst>
              <a:ext uri="{FF2B5EF4-FFF2-40B4-BE49-F238E27FC236}">
                <a16:creationId xmlns:a16="http://schemas.microsoft.com/office/drawing/2014/main" id="{DE84AEF0-1E41-4766-8A6B-D5CCDF8E3E5F}"/>
              </a:ext>
            </a:extLst>
          </p:cNvPr>
          <p:cNvSpPr txBox="1"/>
          <p:nvPr/>
        </p:nvSpPr>
        <p:spPr>
          <a:xfrm>
            <a:off x="236881" y="2748725"/>
            <a:ext cx="4654828"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Passengers are divided on the basis of sex ratio.</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Graph showing – </a:t>
            </a:r>
          </a:p>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aproxx</a:t>
            </a:r>
            <a:r>
              <a:rPr lang="en-US" sz="2800" dirty="0">
                <a:latin typeface="Times New Roman" panose="02020603050405020304" pitchFamily="18" charset="0"/>
                <a:cs typeface="Times New Roman" panose="02020603050405020304" pitchFamily="18" charset="0"/>
              </a:rPr>
              <a:t> - </a:t>
            </a:r>
            <a:r>
              <a:rPr lang="en-US" sz="2800" b="1" dirty="0">
                <a:latin typeface="Times New Roman" panose="02020603050405020304" pitchFamily="18" charset="0"/>
                <a:cs typeface="Times New Roman" panose="02020603050405020304" pitchFamily="18" charset="0"/>
              </a:rPr>
              <a:t>600Male</a:t>
            </a:r>
          </a:p>
          <a:p>
            <a:r>
              <a:rPr lang="en-US" sz="2800" dirty="0">
                <a:latin typeface="Times New Roman" panose="02020603050405020304" pitchFamily="18" charset="0"/>
                <a:cs typeface="Times New Roman" panose="02020603050405020304" pitchFamily="18" charset="0"/>
              </a:rPr>
              <a:t>                                      OR</a:t>
            </a:r>
          </a:p>
          <a:p>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300 Females</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6151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1980E0-B05A-4936-9889-E28D163F05C8}"/>
              </a:ext>
            </a:extLst>
          </p:cNvPr>
          <p:cNvPicPr>
            <a:picLocks noChangeAspect="1"/>
          </p:cNvPicPr>
          <p:nvPr/>
        </p:nvPicPr>
        <p:blipFill rotWithShape="1">
          <a:blip r:embed="rId2"/>
          <a:srcRect l="3804" t="24311" r="43696" b="12276"/>
          <a:stretch/>
        </p:blipFill>
        <p:spPr>
          <a:xfrm>
            <a:off x="4320209" y="119270"/>
            <a:ext cx="7755836" cy="6639339"/>
          </a:xfrm>
          <a:prstGeom prst="rect">
            <a:avLst/>
          </a:prstGeom>
        </p:spPr>
      </p:pic>
      <p:sp>
        <p:nvSpPr>
          <p:cNvPr id="5" name="TextBox 4">
            <a:extLst>
              <a:ext uri="{FF2B5EF4-FFF2-40B4-BE49-F238E27FC236}">
                <a16:creationId xmlns:a16="http://schemas.microsoft.com/office/drawing/2014/main" id="{2C4DD6C9-FDF6-4A6D-9EA1-E999362FE176}"/>
              </a:ext>
            </a:extLst>
          </p:cNvPr>
          <p:cNvSpPr txBox="1"/>
          <p:nvPr/>
        </p:nvSpPr>
        <p:spPr>
          <a:xfrm>
            <a:off x="115955" y="2736502"/>
            <a:ext cx="4368248"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Passengers are divided on the basis of </a:t>
            </a:r>
            <a:r>
              <a:rPr lang="en-US" sz="2800" b="1" dirty="0">
                <a:latin typeface="Times New Roman" panose="02020603050405020304" pitchFamily="18" charset="0"/>
                <a:cs typeface="Times New Roman" panose="02020603050405020304" pitchFamily="18" charset="0"/>
              </a:rPr>
              <a:t>sex</a:t>
            </a:r>
            <a:r>
              <a:rPr lang="en-US" sz="2800" dirty="0">
                <a:latin typeface="Times New Roman" panose="02020603050405020304" pitchFamily="18" charset="0"/>
                <a:cs typeface="Times New Roman" panose="02020603050405020304" pitchFamily="18" charset="0"/>
              </a:rPr>
              <a:t> ratio and </a:t>
            </a:r>
            <a:r>
              <a:rPr lang="en-US" sz="2800" b="1" dirty="0" err="1">
                <a:latin typeface="Times New Roman" panose="02020603050405020304" pitchFamily="18" charset="0"/>
                <a:cs typeface="Times New Roman" panose="02020603050405020304" pitchFamily="18" charset="0"/>
              </a:rPr>
              <a:t>Pclass</a:t>
            </a:r>
            <a:r>
              <a:rPr lang="en-US" sz="2800" b="1" dirty="0">
                <a:latin typeface="Times New Roman" panose="02020603050405020304" pitchFamily="18" charset="0"/>
                <a:cs typeface="Times New Roman" panose="02020603050405020304" pitchFamily="18" charset="0"/>
              </a:rPr>
              <a:t> .</a:t>
            </a:r>
          </a:p>
        </p:txBody>
      </p:sp>
      <p:sp>
        <p:nvSpPr>
          <p:cNvPr id="6" name="TextBox 5">
            <a:extLst>
              <a:ext uri="{FF2B5EF4-FFF2-40B4-BE49-F238E27FC236}">
                <a16:creationId xmlns:a16="http://schemas.microsoft.com/office/drawing/2014/main" id="{74BAB151-1BB3-4BFB-A972-C0AE5E7995FD}"/>
              </a:ext>
            </a:extLst>
          </p:cNvPr>
          <p:cNvSpPr txBox="1"/>
          <p:nvPr/>
        </p:nvSpPr>
        <p:spPr>
          <a:xfrm>
            <a:off x="1404730" y="1457740"/>
            <a:ext cx="229262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Plot 2:-</a:t>
            </a:r>
          </a:p>
        </p:txBody>
      </p:sp>
    </p:spTree>
    <p:extLst>
      <p:ext uri="{BB962C8B-B14F-4D97-AF65-F5344CB8AC3E}">
        <p14:creationId xmlns:p14="http://schemas.microsoft.com/office/powerpoint/2010/main" val="1505061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25AB80-BC3D-4A16-8685-584538D6257D}"/>
              </a:ext>
            </a:extLst>
          </p:cNvPr>
          <p:cNvPicPr>
            <a:picLocks noChangeAspect="1"/>
          </p:cNvPicPr>
          <p:nvPr/>
        </p:nvPicPr>
        <p:blipFill rotWithShape="1">
          <a:blip r:embed="rId2"/>
          <a:srcRect l="2609" t="25277" r="41739" b="11117"/>
          <a:stretch/>
        </p:blipFill>
        <p:spPr>
          <a:xfrm>
            <a:off x="4253949" y="132523"/>
            <a:ext cx="7779026" cy="6612834"/>
          </a:xfrm>
          <a:prstGeom prst="rect">
            <a:avLst/>
          </a:prstGeom>
        </p:spPr>
      </p:pic>
      <p:sp>
        <p:nvSpPr>
          <p:cNvPr id="5" name="TextBox 4">
            <a:extLst>
              <a:ext uri="{FF2B5EF4-FFF2-40B4-BE49-F238E27FC236}">
                <a16:creationId xmlns:a16="http://schemas.microsoft.com/office/drawing/2014/main" id="{A9BD88CA-6190-4249-B10C-6440D2E3457D}"/>
              </a:ext>
            </a:extLst>
          </p:cNvPr>
          <p:cNvSpPr txBox="1"/>
          <p:nvPr/>
        </p:nvSpPr>
        <p:spPr>
          <a:xfrm>
            <a:off x="0" y="2746442"/>
            <a:ext cx="4368248"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Passengers are divided on the basis of </a:t>
            </a:r>
            <a:r>
              <a:rPr lang="en-US" sz="2800" b="1" dirty="0">
                <a:latin typeface="Times New Roman" panose="02020603050405020304" pitchFamily="18" charset="0"/>
                <a:cs typeface="Times New Roman" panose="02020603050405020304" pitchFamily="18" charset="0"/>
              </a:rPr>
              <a:t>sex</a:t>
            </a:r>
            <a:r>
              <a:rPr lang="en-US" sz="2800" dirty="0">
                <a:latin typeface="Times New Roman" panose="02020603050405020304" pitchFamily="18" charset="0"/>
                <a:cs typeface="Times New Roman" panose="02020603050405020304" pitchFamily="18" charset="0"/>
              </a:rPr>
              <a:t> ratio with </a:t>
            </a:r>
            <a:r>
              <a:rPr lang="en-US" sz="2800" b="1" dirty="0" err="1">
                <a:latin typeface="Times New Roman" panose="02020603050405020304" pitchFamily="18" charset="0"/>
                <a:cs typeface="Times New Roman" panose="02020603050405020304" pitchFamily="18" charset="0"/>
              </a:rPr>
              <a:t>Pclass</a:t>
            </a:r>
            <a:r>
              <a:rPr lang="en-US" sz="2800" b="1" dirty="0">
                <a:latin typeface="Times New Roman" panose="02020603050405020304" pitchFamily="18" charset="0"/>
                <a:cs typeface="Times New Roman" panose="02020603050405020304" pitchFamily="18" charset="0"/>
              </a:rPr>
              <a:t> .</a:t>
            </a:r>
          </a:p>
        </p:txBody>
      </p:sp>
      <p:sp>
        <p:nvSpPr>
          <p:cNvPr id="6" name="TextBox 5">
            <a:extLst>
              <a:ext uri="{FF2B5EF4-FFF2-40B4-BE49-F238E27FC236}">
                <a16:creationId xmlns:a16="http://schemas.microsoft.com/office/drawing/2014/main" id="{57643019-5950-4189-8B53-59EB8F010476}"/>
              </a:ext>
            </a:extLst>
          </p:cNvPr>
          <p:cNvSpPr txBox="1"/>
          <p:nvPr/>
        </p:nvSpPr>
        <p:spPr>
          <a:xfrm>
            <a:off x="1325217" y="1656523"/>
            <a:ext cx="229262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Plot 3:-</a:t>
            </a:r>
          </a:p>
        </p:txBody>
      </p:sp>
    </p:spTree>
    <p:extLst>
      <p:ext uri="{BB962C8B-B14F-4D97-AF65-F5344CB8AC3E}">
        <p14:creationId xmlns:p14="http://schemas.microsoft.com/office/powerpoint/2010/main" val="537133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DF58BD-461E-48B6-BA81-278B0804ABDD}"/>
              </a:ext>
            </a:extLst>
          </p:cNvPr>
          <p:cNvPicPr>
            <a:picLocks noChangeAspect="1"/>
          </p:cNvPicPr>
          <p:nvPr/>
        </p:nvPicPr>
        <p:blipFill rotWithShape="1">
          <a:blip r:embed="rId2"/>
          <a:srcRect l="4021" t="25104" r="4456" b="29043"/>
          <a:stretch/>
        </p:blipFill>
        <p:spPr>
          <a:xfrm>
            <a:off x="443947" y="1557132"/>
            <a:ext cx="11304105" cy="4896677"/>
          </a:xfrm>
          <a:prstGeom prst="rect">
            <a:avLst/>
          </a:prstGeom>
        </p:spPr>
      </p:pic>
      <p:sp>
        <p:nvSpPr>
          <p:cNvPr id="4" name="TextBox 3">
            <a:extLst>
              <a:ext uri="{FF2B5EF4-FFF2-40B4-BE49-F238E27FC236}">
                <a16:creationId xmlns:a16="http://schemas.microsoft.com/office/drawing/2014/main" id="{65B4B2CA-5D56-4118-82D8-376432FB69FE}"/>
              </a:ext>
            </a:extLst>
          </p:cNvPr>
          <p:cNvSpPr txBox="1"/>
          <p:nvPr/>
        </p:nvSpPr>
        <p:spPr>
          <a:xfrm>
            <a:off x="516834" y="781877"/>
            <a:ext cx="8362122"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Have a look on the data:-</a:t>
            </a:r>
          </a:p>
        </p:txBody>
      </p:sp>
    </p:spTree>
    <p:extLst>
      <p:ext uri="{BB962C8B-B14F-4D97-AF65-F5344CB8AC3E}">
        <p14:creationId xmlns:p14="http://schemas.microsoft.com/office/powerpoint/2010/main" val="3009271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5F1BC3-0F81-4F3B-A661-CF6BDE37247A}"/>
              </a:ext>
            </a:extLst>
          </p:cNvPr>
          <p:cNvPicPr>
            <a:picLocks noChangeAspect="1"/>
          </p:cNvPicPr>
          <p:nvPr/>
        </p:nvPicPr>
        <p:blipFill rotWithShape="1">
          <a:blip r:embed="rId2"/>
          <a:srcRect l="3803" t="68029" r="55979" b="9545"/>
          <a:stretch/>
        </p:blipFill>
        <p:spPr>
          <a:xfrm>
            <a:off x="1567105" y="1532283"/>
            <a:ext cx="9057789" cy="3793434"/>
          </a:xfrm>
          <a:prstGeom prst="rect">
            <a:avLst/>
          </a:prstGeom>
        </p:spPr>
      </p:pic>
    </p:spTree>
    <p:extLst>
      <p:ext uri="{BB962C8B-B14F-4D97-AF65-F5344CB8AC3E}">
        <p14:creationId xmlns:p14="http://schemas.microsoft.com/office/powerpoint/2010/main" val="434588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666511-272E-4848-8DEB-C0D89FCA0BFE}"/>
              </a:ext>
            </a:extLst>
          </p:cNvPr>
          <p:cNvPicPr>
            <a:picLocks noChangeAspect="1"/>
          </p:cNvPicPr>
          <p:nvPr/>
        </p:nvPicPr>
        <p:blipFill rotWithShape="1">
          <a:blip r:embed="rId2"/>
          <a:srcRect l="5978" t="20662" r="5000" b="25012"/>
          <a:stretch/>
        </p:blipFill>
        <p:spPr>
          <a:xfrm>
            <a:off x="121700" y="983974"/>
            <a:ext cx="11948600" cy="4890051"/>
          </a:xfrm>
          <a:prstGeom prst="rect">
            <a:avLst/>
          </a:prstGeom>
        </p:spPr>
      </p:pic>
      <p:sp>
        <p:nvSpPr>
          <p:cNvPr id="5" name="Rectangle 4">
            <a:extLst>
              <a:ext uri="{FF2B5EF4-FFF2-40B4-BE49-F238E27FC236}">
                <a16:creationId xmlns:a16="http://schemas.microsoft.com/office/drawing/2014/main" id="{4BD55B6B-FC97-4506-B29A-C4EA8BF2DA11}"/>
              </a:ext>
            </a:extLst>
          </p:cNvPr>
          <p:cNvSpPr/>
          <p:nvPr/>
        </p:nvSpPr>
        <p:spPr>
          <a:xfrm>
            <a:off x="11158330" y="1209259"/>
            <a:ext cx="742122" cy="454218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558579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976599-E545-4EB9-ABF5-E5A6DA558544}"/>
              </a:ext>
            </a:extLst>
          </p:cNvPr>
          <p:cNvPicPr>
            <a:picLocks noChangeAspect="1"/>
          </p:cNvPicPr>
          <p:nvPr/>
        </p:nvPicPr>
        <p:blipFill rotWithShape="1">
          <a:blip r:embed="rId2"/>
          <a:srcRect l="11739" t="22982" r="43587" b="20179"/>
          <a:stretch/>
        </p:blipFill>
        <p:spPr>
          <a:xfrm>
            <a:off x="4386471" y="397565"/>
            <a:ext cx="7553738" cy="6095999"/>
          </a:xfrm>
          <a:prstGeom prst="rect">
            <a:avLst/>
          </a:prstGeom>
        </p:spPr>
      </p:pic>
      <p:sp>
        <p:nvSpPr>
          <p:cNvPr id="7" name="TextBox 6">
            <a:extLst>
              <a:ext uri="{FF2B5EF4-FFF2-40B4-BE49-F238E27FC236}">
                <a16:creationId xmlns:a16="http://schemas.microsoft.com/office/drawing/2014/main" id="{15D091D8-696C-4B6B-A911-7FF6DA341179}"/>
              </a:ext>
            </a:extLst>
          </p:cNvPr>
          <p:cNvSpPr txBox="1"/>
          <p:nvPr/>
        </p:nvSpPr>
        <p:spPr>
          <a:xfrm>
            <a:off x="18223" y="2753066"/>
            <a:ext cx="4368248"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Passengers are divided on the basis of </a:t>
            </a:r>
            <a:r>
              <a:rPr lang="en-US" sz="2800" b="1" dirty="0">
                <a:latin typeface="Times New Roman" panose="02020603050405020304" pitchFamily="18" charset="0"/>
                <a:cs typeface="Times New Roman" panose="02020603050405020304" pitchFamily="18" charset="0"/>
              </a:rPr>
              <a:t>person</a:t>
            </a:r>
            <a:r>
              <a:rPr lang="en-US" sz="2800" dirty="0">
                <a:latin typeface="Times New Roman" panose="02020603050405020304" pitchFamily="18" charset="0"/>
                <a:cs typeface="Times New Roman" panose="02020603050405020304" pitchFamily="18" charset="0"/>
              </a:rPr>
              <a:t> with </a:t>
            </a:r>
            <a:r>
              <a:rPr lang="en-US" sz="2800" b="1" dirty="0" err="1">
                <a:latin typeface="Times New Roman" panose="02020603050405020304" pitchFamily="18" charset="0"/>
                <a:cs typeface="Times New Roman" panose="02020603050405020304" pitchFamily="18" charset="0"/>
              </a:rPr>
              <a:t>Pclass</a:t>
            </a:r>
            <a:r>
              <a:rPr lang="en-US" sz="2800" b="1" dirty="0">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0ECAEC3B-716C-4274-BD8C-5FA365C99702}"/>
              </a:ext>
            </a:extLst>
          </p:cNvPr>
          <p:cNvSpPr txBox="1"/>
          <p:nvPr/>
        </p:nvSpPr>
        <p:spPr>
          <a:xfrm>
            <a:off x="1417982" y="1974575"/>
            <a:ext cx="229262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Plot 4:-</a:t>
            </a:r>
          </a:p>
        </p:txBody>
      </p:sp>
    </p:spTree>
    <p:extLst>
      <p:ext uri="{BB962C8B-B14F-4D97-AF65-F5344CB8AC3E}">
        <p14:creationId xmlns:p14="http://schemas.microsoft.com/office/powerpoint/2010/main" val="2606120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A93892-B045-44A2-82F6-24919AE026DE}"/>
              </a:ext>
            </a:extLst>
          </p:cNvPr>
          <p:cNvPicPr>
            <a:picLocks noChangeAspect="1"/>
          </p:cNvPicPr>
          <p:nvPr/>
        </p:nvPicPr>
        <p:blipFill rotWithShape="1">
          <a:blip r:embed="rId2"/>
          <a:srcRect l="4674" t="24528" r="49999" b="28105"/>
          <a:stretch/>
        </p:blipFill>
        <p:spPr>
          <a:xfrm>
            <a:off x="3935896" y="228600"/>
            <a:ext cx="7712765" cy="6400799"/>
          </a:xfrm>
          <a:prstGeom prst="rect">
            <a:avLst/>
          </a:prstGeom>
        </p:spPr>
      </p:pic>
      <p:sp>
        <p:nvSpPr>
          <p:cNvPr id="4" name="TextBox 3">
            <a:extLst>
              <a:ext uri="{FF2B5EF4-FFF2-40B4-BE49-F238E27FC236}">
                <a16:creationId xmlns:a16="http://schemas.microsoft.com/office/drawing/2014/main" id="{B15DF647-6E93-449C-B4F8-27849E2EA1B5}"/>
              </a:ext>
            </a:extLst>
          </p:cNvPr>
          <p:cNvSpPr txBox="1"/>
          <p:nvPr/>
        </p:nvSpPr>
        <p:spPr>
          <a:xfrm>
            <a:off x="1099930" y="2844224"/>
            <a:ext cx="229262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Plot 5:-</a:t>
            </a:r>
          </a:p>
        </p:txBody>
      </p:sp>
    </p:spTree>
    <p:extLst>
      <p:ext uri="{BB962C8B-B14F-4D97-AF65-F5344CB8AC3E}">
        <p14:creationId xmlns:p14="http://schemas.microsoft.com/office/powerpoint/2010/main" val="3145255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C3A029-41C0-465C-BBCE-48A21C40CC28}"/>
              </a:ext>
            </a:extLst>
          </p:cNvPr>
          <p:cNvPicPr>
            <a:picLocks noChangeAspect="1"/>
          </p:cNvPicPr>
          <p:nvPr/>
        </p:nvPicPr>
        <p:blipFill rotWithShape="1">
          <a:blip r:embed="rId2"/>
          <a:srcRect l="9566" t="27622" r="57282" b="45698"/>
          <a:stretch/>
        </p:blipFill>
        <p:spPr>
          <a:xfrm>
            <a:off x="2816087" y="977348"/>
            <a:ext cx="5864087" cy="4903304"/>
          </a:xfrm>
          <a:prstGeom prst="rect">
            <a:avLst/>
          </a:prstGeom>
        </p:spPr>
      </p:pic>
    </p:spTree>
    <p:extLst>
      <p:ext uri="{BB962C8B-B14F-4D97-AF65-F5344CB8AC3E}">
        <p14:creationId xmlns:p14="http://schemas.microsoft.com/office/powerpoint/2010/main" val="2829470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6D871-852C-47B4-B296-21A15157E071}"/>
              </a:ext>
            </a:extLst>
          </p:cNvPr>
          <p:cNvSpPr>
            <a:spLocks noGrp="1"/>
          </p:cNvSpPr>
          <p:nvPr>
            <p:ph type="title"/>
          </p:nvPr>
        </p:nvSpPr>
        <p:spPr>
          <a:xfrm>
            <a:off x="-833104" y="2765839"/>
            <a:ext cx="10353761" cy="1326321"/>
          </a:xfrm>
        </p:spPr>
        <p:txBody>
          <a:bodyPr>
            <a:normAutofit/>
          </a:bodyPr>
          <a:lstStyle/>
          <a:p>
            <a:r>
              <a:rPr lang="en-US" sz="3600" dirty="0">
                <a:solidFill>
                  <a:srgbClr val="00FFFF"/>
                </a:solidFill>
                <a:latin typeface="Times New Roman" panose="02020603050405020304" pitchFamily="18" charset="0"/>
                <a:cs typeface="Times New Roman" panose="02020603050405020304" pitchFamily="18" charset="0"/>
              </a:rPr>
              <a:t>WHAT IS DATA VISUALIZATION ?</a:t>
            </a:r>
            <a:endParaRPr lang="en-US" sz="3600" dirty="0"/>
          </a:p>
        </p:txBody>
      </p:sp>
      <p:pic>
        <p:nvPicPr>
          <p:cNvPr id="7" name="Picture 6">
            <a:extLst>
              <a:ext uri="{FF2B5EF4-FFF2-40B4-BE49-F238E27FC236}">
                <a16:creationId xmlns:a16="http://schemas.microsoft.com/office/drawing/2014/main" id="{BB4F7E4E-1BB3-4711-BF77-16EBAFA94E31}"/>
              </a:ext>
            </a:extLst>
          </p:cNvPr>
          <p:cNvPicPr>
            <a:picLocks noChangeAspect="1"/>
          </p:cNvPicPr>
          <p:nvPr/>
        </p:nvPicPr>
        <p:blipFill>
          <a:blip r:embed="rId2"/>
          <a:stretch>
            <a:fillRect/>
          </a:stretch>
        </p:blipFill>
        <p:spPr>
          <a:xfrm>
            <a:off x="7848224" y="2356835"/>
            <a:ext cx="4245037" cy="4378816"/>
          </a:xfrm>
          <a:prstGeom prst="rect">
            <a:avLst/>
          </a:prstGeom>
        </p:spPr>
      </p:pic>
    </p:spTree>
    <p:extLst>
      <p:ext uri="{BB962C8B-B14F-4D97-AF65-F5344CB8AC3E}">
        <p14:creationId xmlns:p14="http://schemas.microsoft.com/office/powerpoint/2010/main" val="18722459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4454EC-6BB3-4AF9-BA16-AC0640D12F42}"/>
              </a:ext>
            </a:extLst>
          </p:cNvPr>
          <p:cNvPicPr>
            <a:picLocks noChangeAspect="1"/>
          </p:cNvPicPr>
          <p:nvPr/>
        </p:nvPicPr>
        <p:blipFill rotWithShape="1">
          <a:blip r:embed="rId2"/>
          <a:srcRect l="10652" t="23368" r="10326" b="18052"/>
          <a:stretch/>
        </p:blipFill>
        <p:spPr>
          <a:xfrm>
            <a:off x="708456" y="897835"/>
            <a:ext cx="10775088" cy="5062329"/>
          </a:xfrm>
          <a:prstGeom prst="rect">
            <a:avLst/>
          </a:prstGeom>
        </p:spPr>
      </p:pic>
    </p:spTree>
    <p:extLst>
      <p:ext uri="{BB962C8B-B14F-4D97-AF65-F5344CB8AC3E}">
        <p14:creationId xmlns:p14="http://schemas.microsoft.com/office/powerpoint/2010/main" val="3913144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90AA17-D133-4E62-AFD6-BE8891E78E58}"/>
              </a:ext>
            </a:extLst>
          </p:cNvPr>
          <p:cNvPicPr>
            <a:picLocks noChangeAspect="1"/>
          </p:cNvPicPr>
          <p:nvPr/>
        </p:nvPicPr>
        <p:blipFill rotWithShape="1">
          <a:blip r:embed="rId2"/>
          <a:srcRect l="6847" t="52368" r="26739" b="13026"/>
          <a:stretch/>
        </p:blipFill>
        <p:spPr>
          <a:xfrm>
            <a:off x="967409" y="417444"/>
            <a:ext cx="10257182" cy="3011556"/>
          </a:xfrm>
          <a:prstGeom prst="rect">
            <a:avLst/>
          </a:prstGeom>
        </p:spPr>
      </p:pic>
      <p:pic>
        <p:nvPicPr>
          <p:cNvPr id="7" name="Picture 6">
            <a:extLst>
              <a:ext uri="{FF2B5EF4-FFF2-40B4-BE49-F238E27FC236}">
                <a16:creationId xmlns:a16="http://schemas.microsoft.com/office/drawing/2014/main" id="{B4E619E3-2C79-4218-B611-0AEBCB59C230}"/>
              </a:ext>
            </a:extLst>
          </p:cNvPr>
          <p:cNvPicPr>
            <a:picLocks noChangeAspect="1"/>
          </p:cNvPicPr>
          <p:nvPr/>
        </p:nvPicPr>
        <p:blipFill rotWithShape="1">
          <a:blip r:embed="rId3"/>
          <a:srcRect l="5978" t="52368" r="9892" b="12252"/>
          <a:stretch/>
        </p:blipFill>
        <p:spPr>
          <a:xfrm>
            <a:off x="967409" y="3604592"/>
            <a:ext cx="10257182" cy="2835964"/>
          </a:xfrm>
          <a:prstGeom prst="rect">
            <a:avLst/>
          </a:prstGeom>
        </p:spPr>
      </p:pic>
      <p:sp>
        <p:nvSpPr>
          <p:cNvPr id="8" name="TextBox 7">
            <a:extLst>
              <a:ext uri="{FF2B5EF4-FFF2-40B4-BE49-F238E27FC236}">
                <a16:creationId xmlns:a16="http://schemas.microsoft.com/office/drawing/2014/main" id="{534F6630-E2A1-451F-9D48-462F9336111E}"/>
              </a:ext>
            </a:extLst>
          </p:cNvPr>
          <p:cNvSpPr txBox="1"/>
          <p:nvPr/>
        </p:nvSpPr>
        <p:spPr>
          <a:xfrm rot="16200000">
            <a:off x="-397709" y="1136232"/>
            <a:ext cx="2083904"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Person</a:t>
            </a:r>
          </a:p>
        </p:txBody>
      </p:sp>
      <p:sp>
        <p:nvSpPr>
          <p:cNvPr id="9" name="TextBox 8">
            <a:extLst>
              <a:ext uri="{FF2B5EF4-FFF2-40B4-BE49-F238E27FC236}">
                <a16:creationId xmlns:a16="http://schemas.microsoft.com/office/drawing/2014/main" id="{A7ADC578-BEBF-42AA-A03D-F88185CF9E88}"/>
              </a:ext>
            </a:extLst>
          </p:cNvPr>
          <p:cNvSpPr txBox="1"/>
          <p:nvPr/>
        </p:nvSpPr>
        <p:spPr>
          <a:xfrm rot="16200000">
            <a:off x="-397709" y="4482408"/>
            <a:ext cx="2083904" cy="646331"/>
          </a:xfrm>
          <a:prstGeom prst="rect">
            <a:avLst/>
          </a:prstGeom>
          <a:noFill/>
        </p:spPr>
        <p:txBody>
          <a:bodyPr wrap="square" rtlCol="0">
            <a:spAutoFit/>
          </a:bodyPr>
          <a:lstStyle/>
          <a:p>
            <a:r>
              <a:rPr lang="en-US" sz="3600" b="1" dirty="0" err="1">
                <a:latin typeface="Times New Roman" panose="02020603050405020304" pitchFamily="18" charset="0"/>
                <a:cs typeface="Times New Roman" panose="02020603050405020304" pitchFamily="18" charset="0"/>
              </a:rPr>
              <a:t>Pclass</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5727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CC9CE4-BF87-4100-A40C-F377F6D41030}"/>
              </a:ext>
            </a:extLst>
          </p:cNvPr>
          <p:cNvSpPr txBox="1"/>
          <p:nvPr/>
        </p:nvSpPr>
        <p:spPr>
          <a:xfrm>
            <a:off x="2385390" y="1706689"/>
            <a:ext cx="7010400"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Task 2</a:t>
            </a:r>
          </a:p>
        </p:txBody>
      </p:sp>
      <p:sp>
        <p:nvSpPr>
          <p:cNvPr id="3" name="Rectangle 2">
            <a:extLst>
              <a:ext uri="{FF2B5EF4-FFF2-40B4-BE49-F238E27FC236}">
                <a16:creationId xmlns:a16="http://schemas.microsoft.com/office/drawing/2014/main" id="{01D493D2-0D88-4F8B-A175-D4030F112987}"/>
              </a:ext>
            </a:extLst>
          </p:cNvPr>
          <p:cNvSpPr/>
          <p:nvPr/>
        </p:nvSpPr>
        <p:spPr>
          <a:xfrm>
            <a:off x="1974574" y="2890391"/>
            <a:ext cx="8242852" cy="1077218"/>
          </a:xfrm>
          <a:prstGeom prst="rect">
            <a:avLst/>
          </a:prstGeom>
        </p:spPr>
        <p:txBody>
          <a:bodyPr wrap="square">
            <a:spAutoFit/>
          </a:bodyPr>
          <a:lstStyle/>
          <a:p>
            <a:r>
              <a:rPr lang="en-US" sz="3200" dirty="0">
                <a:latin typeface="Times New Roman" panose="02020603050405020304" pitchFamily="18" charset="0"/>
                <a:cs typeface="Times New Roman" panose="02020603050405020304" pitchFamily="18" charset="0"/>
              </a:rPr>
              <a:t>What deck were the passengers on and how does that relate to their class?</a:t>
            </a:r>
          </a:p>
        </p:txBody>
      </p:sp>
      <p:pic>
        <p:nvPicPr>
          <p:cNvPr id="4" name="Picture 3">
            <a:extLst>
              <a:ext uri="{FF2B5EF4-FFF2-40B4-BE49-F238E27FC236}">
                <a16:creationId xmlns:a16="http://schemas.microsoft.com/office/drawing/2014/main" id="{14EEBE72-46B5-44C0-A4F8-4516CF32138D}"/>
              </a:ext>
            </a:extLst>
          </p:cNvPr>
          <p:cNvPicPr>
            <a:picLocks noChangeAspect="1"/>
          </p:cNvPicPr>
          <p:nvPr/>
        </p:nvPicPr>
        <p:blipFill>
          <a:blip r:embed="rId2"/>
          <a:stretch>
            <a:fillRect/>
          </a:stretch>
        </p:blipFill>
        <p:spPr>
          <a:xfrm>
            <a:off x="4028659" y="3134138"/>
            <a:ext cx="3723862" cy="3723862"/>
          </a:xfrm>
          <a:prstGeom prst="rect">
            <a:avLst/>
          </a:prstGeom>
        </p:spPr>
      </p:pic>
    </p:spTree>
    <p:extLst>
      <p:ext uri="{BB962C8B-B14F-4D97-AF65-F5344CB8AC3E}">
        <p14:creationId xmlns:p14="http://schemas.microsoft.com/office/powerpoint/2010/main" val="2227145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82A6BF-87FD-4976-B949-A7C9325F6D08}"/>
              </a:ext>
            </a:extLst>
          </p:cNvPr>
          <p:cNvPicPr>
            <a:picLocks noChangeAspect="1"/>
          </p:cNvPicPr>
          <p:nvPr/>
        </p:nvPicPr>
        <p:blipFill rotWithShape="1">
          <a:blip r:embed="rId2"/>
          <a:srcRect l="9456" t="25302" r="9348" b="31392"/>
          <a:stretch/>
        </p:blipFill>
        <p:spPr>
          <a:xfrm>
            <a:off x="331304" y="1325218"/>
            <a:ext cx="11476383" cy="4359966"/>
          </a:xfrm>
          <a:prstGeom prst="rect">
            <a:avLst/>
          </a:prstGeom>
        </p:spPr>
      </p:pic>
    </p:spTree>
    <p:extLst>
      <p:ext uri="{BB962C8B-B14F-4D97-AF65-F5344CB8AC3E}">
        <p14:creationId xmlns:p14="http://schemas.microsoft.com/office/powerpoint/2010/main" val="2159477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3FDB94-44E4-47F3-AFBB-E3C11A608B5E}"/>
              </a:ext>
            </a:extLst>
          </p:cNvPr>
          <p:cNvPicPr>
            <a:picLocks noChangeAspect="1"/>
          </p:cNvPicPr>
          <p:nvPr/>
        </p:nvPicPr>
        <p:blipFill rotWithShape="1">
          <a:blip r:embed="rId2"/>
          <a:srcRect l="5652" t="27428" r="46739" b="6453"/>
          <a:stretch/>
        </p:blipFill>
        <p:spPr>
          <a:xfrm>
            <a:off x="5923722" y="1444486"/>
            <a:ext cx="6082748" cy="4966251"/>
          </a:xfrm>
          <a:prstGeom prst="rect">
            <a:avLst/>
          </a:prstGeom>
        </p:spPr>
      </p:pic>
      <p:pic>
        <p:nvPicPr>
          <p:cNvPr id="7" name="Picture 6">
            <a:extLst>
              <a:ext uri="{FF2B5EF4-FFF2-40B4-BE49-F238E27FC236}">
                <a16:creationId xmlns:a16="http://schemas.microsoft.com/office/drawing/2014/main" id="{4AE17CEC-4EDA-4B37-8789-7F045B1323E3}"/>
              </a:ext>
            </a:extLst>
          </p:cNvPr>
          <p:cNvPicPr>
            <a:picLocks noChangeAspect="1"/>
          </p:cNvPicPr>
          <p:nvPr/>
        </p:nvPicPr>
        <p:blipFill rotWithShape="1">
          <a:blip r:embed="rId3"/>
          <a:srcRect l="9023" t="39222" r="45868" b="5680"/>
          <a:stretch/>
        </p:blipFill>
        <p:spPr>
          <a:xfrm>
            <a:off x="185530" y="1444486"/>
            <a:ext cx="5499653" cy="4966251"/>
          </a:xfrm>
          <a:prstGeom prst="rect">
            <a:avLst/>
          </a:prstGeom>
        </p:spPr>
      </p:pic>
      <p:sp>
        <p:nvSpPr>
          <p:cNvPr id="8" name="TextBox 7">
            <a:extLst>
              <a:ext uri="{FF2B5EF4-FFF2-40B4-BE49-F238E27FC236}">
                <a16:creationId xmlns:a16="http://schemas.microsoft.com/office/drawing/2014/main" id="{EA722077-5838-4398-8631-4B159AAA3324}"/>
              </a:ext>
            </a:extLst>
          </p:cNvPr>
          <p:cNvSpPr txBox="1"/>
          <p:nvPr/>
        </p:nvSpPr>
        <p:spPr>
          <a:xfrm>
            <a:off x="2001077" y="447263"/>
            <a:ext cx="229262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Plot 1:-</a:t>
            </a:r>
          </a:p>
        </p:txBody>
      </p:sp>
      <p:sp>
        <p:nvSpPr>
          <p:cNvPr id="9" name="TextBox 8">
            <a:extLst>
              <a:ext uri="{FF2B5EF4-FFF2-40B4-BE49-F238E27FC236}">
                <a16:creationId xmlns:a16="http://schemas.microsoft.com/office/drawing/2014/main" id="{11F05AF1-327E-4DCE-A8B5-A939801AE52E}"/>
              </a:ext>
            </a:extLst>
          </p:cNvPr>
          <p:cNvSpPr txBox="1"/>
          <p:nvPr/>
        </p:nvSpPr>
        <p:spPr>
          <a:xfrm>
            <a:off x="7997685" y="447262"/>
            <a:ext cx="229262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Plot 2:-</a:t>
            </a:r>
          </a:p>
        </p:txBody>
      </p:sp>
    </p:spTree>
    <p:extLst>
      <p:ext uri="{BB962C8B-B14F-4D97-AF65-F5344CB8AC3E}">
        <p14:creationId xmlns:p14="http://schemas.microsoft.com/office/powerpoint/2010/main" val="2239388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7DCCD3-9FF4-435F-B739-0FF9C3FC1B51}"/>
              </a:ext>
            </a:extLst>
          </p:cNvPr>
          <p:cNvSpPr txBox="1"/>
          <p:nvPr/>
        </p:nvSpPr>
        <p:spPr>
          <a:xfrm>
            <a:off x="2385390" y="1706689"/>
            <a:ext cx="7010400"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Task 3</a:t>
            </a:r>
          </a:p>
        </p:txBody>
      </p:sp>
      <p:pic>
        <p:nvPicPr>
          <p:cNvPr id="3" name="Picture 2">
            <a:extLst>
              <a:ext uri="{FF2B5EF4-FFF2-40B4-BE49-F238E27FC236}">
                <a16:creationId xmlns:a16="http://schemas.microsoft.com/office/drawing/2014/main" id="{53E757A8-CBE9-4A95-95F7-9D2CD02E764C}"/>
              </a:ext>
            </a:extLst>
          </p:cNvPr>
          <p:cNvPicPr>
            <a:picLocks noChangeAspect="1"/>
          </p:cNvPicPr>
          <p:nvPr/>
        </p:nvPicPr>
        <p:blipFill>
          <a:blip r:embed="rId2"/>
          <a:stretch>
            <a:fillRect/>
          </a:stretch>
        </p:blipFill>
        <p:spPr>
          <a:xfrm>
            <a:off x="3896137" y="3134138"/>
            <a:ext cx="3723862" cy="3723862"/>
          </a:xfrm>
          <a:prstGeom prst="rect">
            <a:avLst/>
          </a:prstGeom>
        </p:spPr>
      </p:pic>
      <p:sp>
        <p:nvSpPr>
          <p:cNvPr id="4" name="Rectangle 3">
            <a:extLst>
              <a:ext uri="{FF2B5EF4-FFF2-40B4-BE49-F238E27FC236}">
                <a16:creationId xmlns:a16="http://schemas.microsoft.com/office/drawing/2014/main" id="{3470AF66-4564-40B6-841F-46895C46269D}"/>
              </a:ext>
            </a:extLst>
          </p:cNvPr>
          <p:cNvSpPr/>
          <p:nvPr/>
        </p:nvSpPr>
        <p:spPr>
          <a:xfrm>
            <a:off x="2617259" y="3134138"/>
            <a:ext cx="6957482" cy="584775"/>
          </a:xfrm>
          <a:prstGeom prst="rect">
            <a:avLst/>
          </a:prstGeom>
        </p:spPr>
        <p:txBody>
          <a:bodyPr wrap="none">
            <a:spAutoFit/>
          </a:bodyPr>
          <a:lstStyle/>
          <a:p>
            <a:r>
              <a:rPr lang="en-US" sz="3200" b="1" dirty="0">
                <a:latin typeface="Times New Roman" panose="02020603050405020304" pitchFamily="18" charset="0"/>
                <a:cs typeface="Times New Roman" panose="02020603050405020304" pitchFamily="18" charset="0"/>
              </a:rPr>
              <a:t> Where did the passengers come from?</a:t>
            </a:r>
          </a:p>
        </p:txBody>
      </p:sp>
    </p:spTree>
    <p:extLst>
      <p:ext uri="{BB962C8B-B14F-4D97-AF65-F5344CB8AC3E}">
        <p14:creationId xmlns:p14="http://schemas.microsoft.com/office/powerpoint/2010/main" val="2484692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BC309E-6737-4B81-A35C-81F5BA7B3DEF}"/>
              </a:ext>
            </a:extLst>
          </p:cNvPr>
          <p:cNvSpPr/>
          <p:nvPr/>
        </p:nvSpPr>
        <p:spPr>
          <a:xfrm>
            <a:off x="7500731" y="2438399"/>
            <a:ext cx="4068417" cy="1754326"/>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Cherbourg Port</a:t>
            </a:r>
          </a:p>
          <a:p>
            <a:r>
              <a:rPr lang="en-US" sz="3600" b="1" dirty="0">
                <a:latin typeface="Times New Roman" panose="02020603050405020304" pitchFamily="18" charset="0"/>
                <a:cs typeface="Times New Roman" panose="02020603050405020304" pitchFamily="18" charset="0"/>
              </a:rPr>
              <a:t>Queenstown Port</a:t>
            </a:r>
          </a:p>
          <a:p>
            <a:r>
              <a:rPr lang="en-US" sz="3600" b="1" dirty="0">
                <a:latin typeface="Times New Roman" panose="02020603050405020304" pitchFamily="18" charset="0"/>
                <a:cs typeface="Times New Roman" panose="02020603050405020304" pitchFamily="18" charset="0"/>
              </a:rPr>
              <a:t>Southampton Port</a:t>
            </a:r>
          </a:p>
        </p:txBody>
      </p:sp>
      <p:pic>
        <p:nvPicPr>
          <p:cNvPr id="3" name="Picture 2">
            <a:extLst>
              <a:ext uri="{FF2B5EF4-FFF2-40B4-BE49-F238E27FC236}">
                <a16:creationId xmlns:a16="http://schemas.microsoft.com/office/drawing/2014/main" id="{B0B6A78D-8594-438F-9D0F-D7F1CBC2524E}"/>
              </a:ext>
            </a:extLst>
          </p:cNvPr>
          <p:cNvPicPr>
            <a:picLocks noChangeAspect="1"/>
          </p:cNvPicPr>
          <p:nvPr/>
        </p:nvPicPr>
        <p:blipFill rotWithShape="1">
          <a:blip r:embed="rId2"/>
          <a:srcRect l="8262" t="29555" r="51521" b="45505"/>
          <a:stretch/>
        </p:blipFill>
        <p:spPr>
          <a:xfrm>
            <a:off x="622852" y="1374913"/>
            <a:ext cx="5671932" cy="4108174"/>
          </a:xfrm>
          <a:prstGeom prst="rect">
            <a:avLst/>
          </a:prstGeom>
        </p:spPr>
      </p:pic>
    </p:spTree>
    <p:extLst>
      <p:ext uri="{BB962C8B-B14F-4D97-AF65-F5344CB8AC3E}">
        <p14:creationId xmlns:p14="http://schemas.microsoft.com/office/powerpoint/2010/main" val="1821156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882984-7688-4351-AD55-2E9DB5D28E36}"/>
              </a:ext>
            </a:extLst>
          </p:cNvPr>
          <p:cNvPicPr>
            <a:picLocks noChangeAspect="1"/>
          </p:cNvPicPr>
          <p:nvPr/>
        </p:nvPicPr>
        <p:blipFill rotWithShape="1">
          <a:blip r:embed="rId2"/>
          <a:srcRect l="5543" t="26848" r="43914" b="10706"/>
          <a:stretch/>
        </p:blipFill>
        <p:spPr>
          <a:xfrm>
            <a:off x="192155" y="1391478"/>
            <a:ext cx="5910469" cy="4280452"/>
          </a:xfrm>
          <a:prstGeom prst="rect">
            <a:avLst/>
          </a:prstGeom>
        </p:spPr>
      </p:pic>
      <p:pic>
        <p:nvPicPr>
          <p:cNvPr id="5" name="Picture 4">
            <a:extLst>
              <a:ext uri="{FF2B5EF4-FFF2-40B4-BE49-F238E27FC236}">
                <a16:creationId xmlns:a16="http://schemas.microsoft.com/office/drawing/2014/main" id="{4BA2F0B5-F6AC-449C-9B86-F74D0CBF03A3}"/>
              </a:ext>
            </a:extLst>
          </p:cNvPr>
          <p:cNvPicPr>
            <a:picLocks noChangeAspect="1"/>
          </p:cNvPicPr>
          <p:nvPr/>
        </p:nvPicPr>
        <p:blipFill rotWithShape="1">
          <a:blip r:embed="rId3"/>
          <a:srcRect l="5544" t="26848" r="45543" b="10706"/>
          <a:stretch/>
        </p:blipFill>
        <p:spPr>
          <a:xfrm>
            <a:off x="6096000" y="1391478"/>
            <a:ext cx="5963479" cy="4280452"/>
          </a:xfrm>
          <a:prstGeom prst="rect">
            <a:avLst/>
          </a:prstGeom>
        </p:spPr>
      </p:pic>
      <p:sp>
        <p:nvSpPr>
          <p:cNvPr id="6" name="TextBox 5">
            <a:extLst>
              <a:ext uri="{FF2B5EF4-FFF2-40B4-BE49-F238E27FC236}">
                <a16:creationId xmlns:a16="http://schemas.microsoft.com/office/drawing/2014/main" id="{6AA062C4-226C-48CD-89C8-CCA322CE57F7}"/>
              </a:ext>
            </a:extLst>
          </p:cNvPr>
          <p:cNvSpPr txBox="1"/>
          <p:nvPr/>
        </p:nvSpPr>
        <p:spPr>
          <a:xfrm>
            <a:off x="2001077" y="447263"/>
            <a:ext cx="229262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Plot 1:-</a:t>
            </a:r>
          </a:p>
        </p:txBody>
      </p:sp>
      <p:sp>
        <p:nvSpPr>
          <p:cNvPr id="7" name="TextBox 6">
            <a:extLst>
              <a:ext uri="{FF2B5EF4-FFF2-40B4-BE49-F238E27FC236}">
                <a16:creationId xmlns:a16="http://schemas.microsoft.com/office/drawing/2014/main" id="{9700FF40-9BA0-4ADB-888B-3D6AD8040518}"/>
              </a:ext>
            </a:extLst>
          </p:cNvPr>
          <p:cNvSpPr txBox="1"/>
          <p:nvPr/>
        </p:nvSpPr>
        <p:spPr>
          <a:xfrm>
            <a:off x="7997685" y="447262"/>
            <a:ext cx="229262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Plot 2:-</a:t>
            </a:r>
          </a:p>
        </p:txBody>
      </p:sp>
      <p:sp>
        <p:nvSpPr>
          <p:cNvPr id="8" name="TextBox 7">
            <a:extLst>
              <a:ext uri="{FF2B5EF4-FFF2-40B4-BE49-F238E27FC236}">
                <a16:creationId xmlns:a16="http://schemas.microsoft.com/office/drawing/2014/main" id="{5A17CBF6-92EA-4E5F-8B60-AE5D0F7AF3D0}"/>
              </a:ext>
            </a:extLst>
          </p:cNvPr>
          <p:cNvSpPr txBox="1"/>
          <p:nvPr/>
        </p:nvSpPr>
        <p:spPr>
          <a:xfrm>
            <a:off x="795129" y="6031370"/>
            <a:ext cx="10853531"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Graph show’s that from where the people belongs to.</a:t>
            </a:r>
          </a:p>
        </p:txBody>
      </p:sp>
    </p:spTree>
    <p:extLst>
      <p:ext uri="{BB962C8B-B14F-4D97-AF65-F5344CB8AC3E}">
        <p14:creationId xmlns:p14="http://schemas.microsoft.com/office/powerpoint/2010/main" val="2301916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34628C-D2B5-4767-A6AC-904953680076}"/>
              </a:ext>
            </a:extLst>
          </p:cNvPr>
          <p:cNvSpPr txBox="1"/>
          <p:nvPr/>
        </p:nvSpPr>
        <p:spPr>
          <a:xfrm>
            <a:off x="2385390" y="1706689"/>
            <a:ext cx="7010400"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Task 4</a:t>
            </a:r>
          </a:p>
        </p:txBody>
      </p:sp>
      <p:pic>
        <p:nvPicPr>
          <p:cNvPr id="3" name="Picture 2">
            <a:extLst>
              <a:ext uri="{FF2B5EF4-FFF2-40B4-BE49-F238E27FC236}">
                <a16:creationId xmlns:a16="http://schemas.microsoft.com/office/drawing/2014/main" id="{02446359-E136-4DBC-B2F9-BC8928255C97}"/>
              </a:ext>
            </a:extLst>
          </p:cNvPr>
          <p:cNvPicPr>
            <a:picLocks noChangeAspect="1"/>
          </p:cNvPicPr>
          <p:nvPr/>
        </p:nvPicPr>
        <p:blipFill>
          <a:blip r:embed="rId2"/>
          <a:stretch>
            <a:fillRect/>
          </a:stretch>
        </p:blipFill>
        <p:spPr>
          <a:xfrm>
            <a:off x="3896137" y="3134138"/>
            <a:ext cx="3723862" cy="3723862"/>
          </a:xfrm>
          <a:prstGeom prst="rect">
            <a:avLst/>
          </a:prstGeom>
        </p:spPr>
      </p:pic>
      <p:sp>
        <p:nvSpPr>
          <p:cNvPr id="4" name="Rectangle 3">
            <a:extLst>
              <a:ext uri="{FF2B5EF4-FFF2-40B4-BE49-F238E27FC236}">
                <a16:creationId xmlns:a16="http://schemas.microsoft.com/office/drawing/2014/main" id="{5D710BF0-BF86-4E82-8A6C-D8636D05171C}"/>
              </a:ext>
            </a:extLst>
          </p:cNvPr>
          <p:cNvSpPr/>
          <p:nvPr/>
        </p:nvSpPr>
        <p:spPr>
          <a:xfrm>
            <a:off x="2617259" y="3134138"/>
            <a:ext cx="7697941" cy="615553"/>
          </a:xfrm>
          <a:prstGeom prst="rect">
            <a:avLst/>
          </a:prstGeom>
        </p:spPr>
        <p:txBody>
          <a:bodyPr wrap="none">
            <a:spAutoFit/>
          </a:bodyPr>
          <a:lstStyle/>
          <a:p>
            <a:pPr algn="ctr"/>
            <a:r>
              <a:rPr lang="en-US" sz="3400" dirty="0">
                <a:latin typeface="Times New Roman" panose="02020603050405020304" pitchFamily="18" charset="0"/>
                <a:cs typeface="Times New Roman" panose="02020603050405020304" pitchFamily="18" charset="0"/>
              </a:rPr>
              <a:t> Who was alone and who was with family?</a:t>
            </a:r>
          </a:p>
        </p:txBody>
      </p:sp>
    </p:spTree>
    <p:extLst>
      <p:ext uri="{BB962C8B-B14F-4D97-AF65-F5344CB8AC3E}">
        <p14:creationId xmlns:p14="http://schemas.microsoft.com/office/powerpoint/2010/main" val="4070686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797986-697B-4B7F-A08C-BED3E99D7A0B}"/>
              </a:ext>
            </a:extLst>
          </p:cNvPr>
          <p:cNvPicPr>
            <a:picLocks noChangeAspect="1"/>
          </p:cNvPicPr>
          <p:nvPr/>
        </p:nvPicPr>
        <p:blipFill rotWithShape="1">
          <a:blip r:embed="rId2"/>
          <a:srcRect l="3587" t="67062" r="48261" b="5099"/>
          <a:stretch/>
        </p:blipFill>
        <p:spPr>
          <a:xfrm>
            <a:off x="1122200" y="1086678"/>
            <a:ext cx="9947599" cy="4373218"/>
          </a:xfrm>
          <a:prstGeom prst="rect">
            <a:avLst/>
          </a:prstGeom>
        </p:spPr>
      </p:pic>
    </p:spTree>
    <p:extLst>
      <p:ext uri="{BB962C8B-B14F-4D97-AF65-F5344CB8AC3E}">
        <p14:creationId xmlns:p14="http://schemas.microsoft.com/office/powerpoint/2010/main" val="1509753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B2B44CB-50EE-4CF4-8827-18B1FE165CB7}"/>
              </a:ext>
            </a:extLst>
          </p:cNvPr>
          <p:cNvSpPr txBox="1"/>
          <p:nvPr/>
        </p:nvSpPr>
        <p:spPr>
          <a:xfrm>
            <a:off x="1073240" y="2027349"/>
            <a:ext cx="9717374" cy="255454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Data visualization is the graphical representation of information and data. By using visual elements like charts, graphs, and maps, data visualization tools provide an accessible way to see and understand trends, outliers, and patterns in data.</a:t>
            </a:r>
          </a:p>
        </p:txBody>
      </p:sp>
    </p:spTree>
    <p:extLst>
      <p:ext uri="{BB962C8B-B14F-4D97-AF65-F5344CB8AC3E}">
        <p14:creationId xmlns:p14="http://schemas.microsoft.com/office/powerpoint/2010/main" val="9906845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2CDECE-C123-49E9-8538-CDB9504E9D9C}"/>
              </a:ext>
            </a:extLst>
          </p:cNvPr>
          <p:cNvPicPr>
            <a:picLocks noChangeAspect="1"/>
          </p:cNvPicPr>
          <p:nvPr/>
        </p:nvPicPr>
        <p:blipFill rotWithShape="1">
          <a:blip r:embed="rId2"/>
          <a:srcRect l="16739" t="20276" r="45218" b="15539"/>
          <a:stretch/>
        </p:blipFill>
        <p:spPr>
          <a:xfrm>
            <a:off x="4081671" y="0"/>
            <a:ext cx="8110330" cy="6858000"/>
          </a:xfrm>
          <a:prstGeom prst="rect">
            <a:avLst/>
          </a:prstGeom>
        </p:spPr>
      </p:pic>
      <p:sp>
        <p:nvSpPr>
          <p:cNvPr id="6" name="TextBox 5">
            <a:extLst>
              <a:ext uri="{FF2B5EF4-FFF2-40B4-BE49-F238E27FC236}">
                <a16:creationId xmlns:a16="http://schemas.microsoft.com/office/drawing/2014/main" id="{C553BC2C-F7F3-4930-BB0A-006A924E809E}"/>
              </a:ext>
            </a:extLst>
          </p:cNvPr>
          <p:cNvSpPr txBox="1"/>
          <p:nvPr/>
        </p:nvSpPr>
        <p:spPr>
          <a:xfrm>
            <a:off x="980659" y="657616"/>
            <a:ext cx="229262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Plot 1:-</a:t>
            </a:r>
          </a:p>
        </p:txBody>
      </p:sp>
      <p:sp>
        <p:nvSpPr>
          <p:cNvPr id="7" name="TextBox 6">
            <a:extLst>
              <a:ext uri="{FF2B5EF4-FFF2-40B4-BE49-F238E27FC236}">
                <a16:creationId xmlns:a16="http://schemas.microsoft.com/office/drawing/2014/main" id="{8F4C5183-1FAC-40CC-AD3D-867C7D3A7556}"/>
              </a:ext>
            </a:extLst>
          </p:cNvPr>
          <p:cNvSpPr txBox="1"/>
          <p:nvPr/>
        </p:nvSpPr>
        <p:spPr>
          <a:xfrm>
            <a:off x="195466" y="2864104"/>
            <a:ext cx="3597967" cy="1938992"/>
          </a:xfrm>
          <a:prstGeom prst="rect">
            <a:avLst/>
          </a:prstGeom>
          <a:noFill/>
        </p:spPr>
        <p:txBody>
          <a:bodyPr wrap="square" rtlCol="0">
            <a:spAutoFit/>
          </a:bodyPr>
          <a:lstStyle/>
          <a:p>
            <a:r>
              <a:rPr lang="en-US" sz="3000" b="1" dirty="0">
                <a:latin typeface="Times New Roman" panose="02020603050405020304" pitchFamily="18" charset="0"/>
                <a:cs typeface="Times New Roman" panose="02020603050405020304" pitchFamily="18" charset="0"/>
              </a:rPr>
              <a:t>Graph showing How many passengers are Alone or </a:t>
            </a:r>
          </a:p>
          <a:p>
            <a:r>
              <a:rPr lang="en-US" sz="3000" b="1" dirty="0">
                <a:latin typeface="Times New Roman" panose="02020603050405020304" pitchFamily="18" charset="0"/>
                <a:cs typeface="Times New Roman" panose="02020603050405020304" pitchFamily="18" charset="0"/>
              </a:rPr>
              <a:t>with Family</a:t>
            </a:r>
          </a:p>
        </p:txBody>
      </p:sp>
    </p:spTree>
    <p:extLst>
      <p:ext uri="{BB962C8B-B14F-4D97-AF65-F5344CB8AC3E}">
        <p14:creationId xmlns:p14="http://schemas.microsoft.com/office/powerpoint/2010/main" val="1578622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34628C-D2B5-4767-A6AC-904953680076}"/>
              </a:ext>
            </a:extLst>
          </p:cNvPr>
          <p:cNvSpPr txBox="1"/>
          <p:nvPr/>
        </p:nvSpPr>
        <p:spPr>
          <a:xfrm>
            <a:off x="2385390" y="1706689"/>
            <a:ext cx="7010400"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Task 5</a:t>
            </a:r>
          </a:p>
        </p:txBody>
      </p:sp>
      <p:pic>
        <p:nvPicPr>
          <p:cNvPr id="3" name="Picture 2">
            <a:extLst>
              <a:ext uri="{FF2B5EF4-FFF2-40B4-BE49-F238E27FC236}">
                <a16:creationId xmlns:a16="http://schemas.microsoft.com/office/drawing/2014/main" id="{02446359-E136-4DBC-B2F9-BC8928255C97}"/>
              </a:ext>
            </a:extLst>
          </p:cNvPr>
          <p:cNvPicPr>
            <a:picLocks noChangeAspect="1"/>
          </p:cNvPicPr>
          <p:nvPr/>
        </p:nvPicPr>
        <p:blipFill>
          <a:blip r:embed="rId2"/>
          <a:stretch>
            <a:fillRect/>
          </a:stretch>
        </p:blipFill>
        <p:spPr>
          <a:xfrm>
            <a:off x="3896137" y="3134138"/>
            <a:ext cx="3723862" cy="3723862"/>
          </a:xfrm>
          <a:prstGeom prst="rect">
            <a:avLst/>
          </a:prstGeom>
        </p:spPr>
      </p:pic>
      <p:sp>
        <p:nvSpPr>
          <p:cNvPr id="4" name="Rectangle 3">
            <a:extLst>
              <a:ext uri="{FF2B5EF4-FFF2-40B4-BE49-F238E27FC236}">
                <a16:creationId xmlns:a16="http://schemas.microsoft.com/office/drawing/2014/main" id="{5D710BF0-BF86-4E82-8A6C-D8636D05171C}"/>
              </a:ext>
            </a:extLst>
          </p:cNvPr>
          <p:cNvSpPr/>
          <p:nvPr/>
        </p:nvSpPr>
        <p:spPr>
          <a:xfrm>
            <a:off x="2974734" y="3134138"/>
            <a:ext cx="6983002" cy="615553"/>
          </a:xfrm>
          <a:prstGeom prst="rect">
            <a:avLst/>
          </a:prstGeom>
        </p:spPr>
        <p:txBody>
          <a:bodyPr wrap="none">
            <a:spAutoFit/>
          </a:bodyPr>
          <a:lstStyle/>
          <a:p>
            <a:pPr algn="ctr"/>
            <a:r>
              <a:rPr lang="en-US" sz="3400" dirty="0">
                <a:latin typeface="Times New Roman" panose="02020603050405020304" pitchFamily="18" charset="0"/>
                <a:cs typeface="Times New Roman" panose="02020603050405020304" pitchFamily="18" charset="0"/>
              </a:rPr>
              <a:t> How many passengers were survived?</a:t>
            </a:r>
          </a:p>
        </p:txBody>
      </p:sp>
    </p:spTree>
    <p:extLst>
      <p:ext uri="{BB962C8B-B14F-4D97-AF65-F5344CB8AC3E}">
        <p14:creationId xmlns:p14="http://schemas.microsoft.com/office/powerpoint/2010/main" val="4049547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1F67D1-92D3-4C8A-B86D-9CFDF09C421C}"/>
              </a:ext>
            </a:extLst>
          </p:cNvPr>
          <p:cNvPicPr>
            <a:picLocks noChangeAspect="1"/>
          </p:cNvPicPr>
          <p:nvPr/>
        </p:nvPicPr>
        <p:blipFill rotWithShape="1">
          <a:blip r:embed="rId2"/>
          <a:srcRect l="6196" t="26075" r="40652" b="6258"/>
          <a:stretch/>
        </p:blipFill>
        <p:spPr>
          <a:xfrm>
            <a:off x="3843130" y="0"/>
            <a:ext cx="8348870" cy="6858000"/>
          </a:xfrm>
          <a:prstGeom prst="rect">
            <a:avLst/>
          </a:prstGeom>
        </p:spPr>
      </p:pic>
      <p:sp>
        <p:nvSpPr>
          <p:cNvPr id="4" name="TextBox 3">
            <a:extLst>
              <a:ext uri="{FF2B5EF4-FFF2-40B4-BE49-F238E27FC236}">
                <a16:creationId xmlns:a16="http://schemas.microsoft.com/office/drawing/2014/main" id="{EB31D7EB-6ED0-4CBC-B671-C55F5D669480}"/>
              </a:ext>
            </a:extLst>
          </p:cNvPr>
          <p:cNvSpPr txBox="1"/>
          <p:nvPr/>
        </p:nvSpPr>
        <p:spPr>
          <a:xfrm>
            <a:off x="848137" y="591356"/>
            <a:ext cx="229262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Plot 1:-</a:t>
            </a:r>
          </a:p>
        </p:txBody>
      </p:sp>
      <p:sp>
        <p:nvSpPr>
          <p:cNvPr id="5" name="TextBox 4">
            <a:extLst>
              <a:ext uri="{FF2B5EF4-FFF2-40B4-BE49-F238E27FC236}">
                <a16:creationId xmlns:a16="http://schemas.microsoft.com/office/drawing/2014/main" id="{8D97406B-0AB2-4414-94B6-B5F5671EA2AA}"/>
              </a:ext>
            </a:extLst>
          </p:cNvPr>
          <p:cNvSpPr txBox="1"/>
          <p:nvPr/>
        </p:nvSpPr>
        <p:spPr>
          <a:xfrm>
            <a:off x="195466" y="2864104"/>
            <a:ext cx="3597967" cy="1477328"/>
          </a:xfrm>
          <a:prstGeom prst="rect">
            <a:avLst/>
          </a:prstGeom>
          <a:noFill/>
        </p:spPr>
        <p:txBody>
          <a:bodyPr wrap="square" rtlCol="0">
            <a:spAutoFit/>
          </a:bodyPr>
          <a:lstStyle/>
          <a:p>
            <a:r>
              <a:rPr lang="en-US" sz="3000" b="1" dirty="0">
                <a:latin typeface="Times New Roman" panose="02020603050405020304" pitchFamily="18" charset="0"/>
                <a:cs typeface="Times New Roman" panose="02020603050405020304" pitchFamily="18" charset="0"/>
              </a:rPr>
              <a:t>Graph showing How many passengers survived.</a:t>
            </a:r>
          </a:p>
        </p:txBody>
      </p:sp>
    </p:spTree>
    <p:extLst>
      <p:ext uri="{BB962C8B-B14F-4D97-AF65-F5344CB8AC3E}">
        <p14:creationId xmlns:p14="http://schemas.microsoft.com/office/powerpoint/2010/main" val="2652011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3A5406-D33E-4810-8DD6-C0A7DE811A5E}"/>
              </a:ext>
            </a:extLst>
          </p:cNvPr>
          <p:cNvPicPr>
            <a:picLocks noChangeAspect="1"/>
          </p:cNvPicPr>
          <p:nvPr/>
        </p:nvPicPr>
        <p:blipFill rotWithShape="1">
          <a:blip r:embed="rId2"/>
          <a:srcRect l="14023" t="50428" r="50217" b="8894"/>
          <a:stretch/>
        </p:blipFill>
        <p:spPr>
          <a:xfrm>
            <a:off x="5102087" y="1683026"/>
            <a:ext cx="6751985" cy="4943061"/>
          </a:xfrm>
          <a:prstGeom prst="rect">
            <a:avLst/>
          </a:prstGeom>
        </p:spPr>
      </p:pic>
      <p:sp>
        <p:nvSpPr>
          <p:cNvPr id="4" name="TextBox 3">
            <a:extLst>
              <a:ext uri="{FF2B5EF4-FFF2-40B4-BE49-F238E27FC236}">
                <a16:creationId xmlns:a16="http://schemas.microsoft.com/office/drawing/2014/main" id="{D319ADC7-7B5E-4D80-8BB9-31E7B71ACF80}"/>
              </a:ext>
            </a:extLst>
          </p:cNvPr>
          <p:cNvSpPr txBox="1"/>
          <p:nvPr/>
        </p:nvSpPr>
        <p:spPr>
          <a:xfrm>
            <a:off x="0" y="2930364"/>
            <a:ext cx="4532243" cy="1015663"/>
          </a:xfrm>
          <a:prstGeom prst="rect">
            <a:avLst/>
          </a:prstGeom>
          <a:noFill/>
        </p:spPr>
        <p:txBody>
          <a:bodyPr wrap="square" rtlCol="0">
            <a:spAutoFit/>
          </a:bodyPr>
          <a:lstStyle/>
          <a:p>
            <a:r>
              <a:rPr lang="en-US" sz="3000" b="1" dirty="0">
                <a:latin typeface="Times New Roman" panose="02020603050405020304" pitchFamily="18" charset="0"/>
                <a:cs typeface="Times New Roman" panose="02020603050405020304" pitchFamily="18" charset="0"/>
              </a:rPr>
              <a:t>Graph showing How many passengers survived.</a:t>
            </a:r>
          </a:p>
        </p:txBody>
      </p:sp>
      <p:sp>
        <p:nvSpPr>
          <p:cNvPr id="5" name="TextBox 4">
            <a:extLst>
              <a:ext uri="{FF2B5EF4-FFF2-40B4-BE49-F238E27FC236}">
                <a16:creationId xmlns:a16="http://schemas.microsoft.com/office/drawing/2014/main" id="{D26096A8-F091-45BF-B46B-38B46617E3D5}"/>
              </a:ext>
            </a:extLst>
          </p:cNvPr>
          <p:cNvSpPr txBox="1"/>
          <p:nvPr/>
        </p:nvSpPr>
        <p:spPr>
          <a:xfrm>
            <a:off x="583095" y="588020"/>
            <a:ext cx="229262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Plot 2:-</a:t>
            </a:r>
          </a:p>
        </p:txBody>
      </p:sp>
      <p:pic>
        <p:nvPicPr>
          <p:cNvPr id="8" name="Picture 7">
            <a:extLst>
              <a:ext uri="{FF2B5EF4-FFF2-40B4-BE49-F238E27FC236}">
                <a16:creationId xmlns:a16="http://schemas.microsoft.com/office/drawing/2014/main" id="{EC64A9E1-03C9-474D-8F26-57075880AF62}"/>
              </a:ext>
            </a:extLst>
          </p:cNvPr>
          <p:cNvPicPr>
            <a:picLocks noChangeAspect="1"/>
          </p:cNvPicPr>
          <p:nvPr/>
        </p:nvPicPr>
        <p:blipFill rotWithShape="1">
          <a:blip r:embed="rId2"/>
          <a:srcRect l="13152" t="23175" r="45869" b="71798"/>
          <a:stretch/>
        </p:blipFill>
        <p:spPr>
          <a:xfrm>
            <a:off x="5102087" y="980661"/>
            <a:ext cx="6751985" cy="702365"/>
          </a:xfrm>
          <a:prstGeom prst="rect">
            <a:avLst/>
          </a:prstGeom>
        </p:spPr>
      </p:pic>
    </p:spTree>
    <p:extLst>
      <p:ext uri="{BB962C8B-B14F-4D97-AF65-F5344CB8AC3E}">
        <p14:creationId xmlns:p14="http://schemas.microsoft.com/office/powerpoint/2010/main" val="3260377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4764B7C-A553-4344-8FE0-1584F885FA57}"/>
              </a:ext>
            </a:extLst>
          </p:cNvPr>
          <p:cNvPicPr>
            <a:picLocks noChangeAspect="1"/>
          </p:cNvPicPr>
          <p:nvPr/>
        </p:nvPicPr>
        <p:blipFill rotWithShape="1">
          <a:blip r:embed="rId2"/>
          <a:srcRect b="8515"/>
          <a:stretch/>
        </p:blipFill>
        <p:spPr>
          <a:xfrm>
            <a:off x="2188075" y="450574"/>
            <a:ext cx="7815849" cy="5956852"/>
          </a:xfrm>
          <a:prstGeom prst="rect">
            <a:avLst/>
          </a:prstGeom>
        </p:spPr>
      </p:pic>
    </p:spTree>
    <p:extLst>
      <p:ext uri="{BB962C8B-B14F-4D97-AF65-F5344CB8AC3E}">
        <p14:creationId xmlns:p14="http://schemas.microsoft.com/office/powerpoint/2010/main" val="1156439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C58FE-7FBB-4730-9320-27D9A9A31007}"/>
              </a:ext>
            </a:extLst>
          </p:cNvPr>
          <p:cNvSpPr>
            <a:spLocks noGrp="1"/>
          </p:cNvSpPr>
          <p:nvPr>
            <p:ph type="title"/>
          </p:nvPr>
        </p:nvSpPr>
        <p:spPr>
          <a:xfrm>
            <a:off x="1030310" y="2765836"/>
            <a:ext cx="7323785" cy="1326321"/>
          </a:xfrm>
        </p:spPr>
        <p:txBody>
          <a:bodyPr>
            <a:normAutofit/>
          </a:bodyPr>
          <a:lstStyle/>
          <a:p>
            <a:pPr algn="l"/>
            <a:r>
              <a:rPr lang="en-US" sz="3600" dirty="0">
                <a:solidFill>
                  <a:srgbClr val="00FFFF"/>
                </a:solidFill>
                <a:effectLst/>
                <a:latin typeface="Times New Roman" panose="02020603050405020304" pitchFamily="18" charset="0"/>
                <a:cs typeface="Times New Roman" panose="02020603050405020304" pitchFamily="18" charset="0"/>
              </a:rPr>
              <a:t>why data visualization </a:t>
            </a:r>
            <a:br>
              <a:rPr lang="en-US" sz="3600" dirty="0">
                <a:solidFill>
                  <a:srgbClr val="00FFFF"/>
                </a:solidFill>
                <a:effectLst/>
                <a:latin typeface="Times New Roman" panose="02020603050405020304" pitchFamily="18" charset="0"/>
                <a:cs typeface="Times New Roman" panose="02020603050405020304" pitchFamily="18" charset="0"/>
              </a:rPr>
            </a:br>
            <a:r>
              <a:rPr lang="en-US" sz="3600" dirty="0">
                <a:solidFill>
                  <a:srgbClr val="00FFFF"/>
                </a:solidFill>
                <a:effectLst/>
                <a:latin typeface="Times New Roman" panose="02020603050405020304" pitchFamily="18" charset="0"/>
                <a:cs typeface="Times New Roman" panose="02020603050405020304" pitchFamily="18" charset="0"/>
              </a:rPr>
              <a:t>is needed?</a:t>
            </a:r>
            <a:endParaRPr lang="en-US" sz="3600" dirty="0">
              <a:solidFill>
                <a:srgbClr val="00FFFF"/>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5B31713-DFD1-44C0-9F20-49A12E9D2F15}"/>
              </a:ext>
            </a:extLst>
          </p:cNvPr>
          <p:cNvPicPr>
            <a:picLocks noChangeAspect="1"/>
          </p:cNvPicPr>
          <p:nvPr/>
        </p:nvPicPr>
        <p:blipFill>
          <a:blip r:embed="rId2"/>
          <a:stretch>
            <a:fillRect/>
          </a:stretch>
        </p:blipFill>
        <p:spPr>
          <a:xfrm>
            <a:off x="8140520" y="1808943"/>
            <a:ext cx="3240109" cy="3240109"/>
          </a:xfrm>
          <a:prstGeom prst="rect">
            <a:avLst/>
          </a:prstGeom>
        </p:spPr>
      </p:pic>
    </p:spTree>
    <p:extLst>
      <p:ext uri="{BB962C8B-B14F-4D97-AF65-F5344CB8AC3E}">
        <p14:creationId xmlns:p14="http://schemas.microsoft.com/office/powerpoint/2010/main" val="2330419006"/>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43B4CB-5A01-4A69-B059-B784AF2D0B6D}"/>
              </a:ext>
            </a:extLst>
          </p:cNvPr>
          <p:cNvSpPr txBox="1"/>
          <p:nvPr/>
        </p:nvSpPr>
        <p:spPr>
          <a:xfrm>
            <a:off x="1092558" y="2151727"/>
            <a:ext cx="10006884" cy="255454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Humans process visual input above all else and faster than any other method. This is the key reason for visualizing data. Humans are visual by nature, so it helps to see data in a visual format. It’s easier to find patterns, digest, and make decisions with visual data.</a:t>
            </a:r>
          </a:p>
        </p:txBody>
      </p:sp>
    </p:spTree>
    <p:extLst>
      <p:ext uri="{BB962C8B-B14F-4D97-AF65-F5344CB8AC3E}">
        <p14:creationId xmlns:p14="http://schemas.microsoft.com/office/powerpoint/2010/main" val="33627767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01CD48-95E4-4F51-8717-10B8E573E8CB}"/>
              </a:ext>
            </a:extLst>
          </p:cNvPr>
          <p:cNvSpPr/>
          <p:nvPr/>
        </p:nvSpPr>
        <p:spPr>
          <a:xfrm>
            <a:off x="4597913" y="728582"/>
            <a:ext cx="1909497" cy="769441"/>
          </a:xfrm>
          <a:prstGeom prst="rect">
            <a:avLst/>
          </a:prstGeom>
        </p:spPr>
        <p:txBody>
          <a:bodyPr wrap="none">
            <a:spAutoFit/>
          </a:bodyPr>
          <a:lstStyle/>
          <a:p>
            <a:pPr algn="ctr"/>
            <a:r>
              <a:rPr lang="en-US" sz="4400" b="1" i="0" dirty="0">
                <a:solidFill>
                  <a:srgbClr val="00FFFF"/>
                </a:solidFill>
                <a:effectLst/>
                <a:latin typeface="Times New Roman" panose="02020603050405020304" pitchFamily="18" charset="0"/>
                <a:cs typeface="Times New Roman" panose="02020603050405020304" pitchFamily="18" charset="0"/>
              </a:rPr>
              <a:t>Python</a:t>
            </a:r>
          </a:p>
        </p:txBody>
      </p:sp>
      <p:sp>
        <p:nvSpPr>
          <p:cNvPr id="3" name="TextBox 2">
            <a:extLst>
              <a:ext uri="{FF2B5EF4-FFF2-40B4-BE49-F238E27FC236}">
                <a16:creationId xmlns:a16="http://schemas.microsoft.com/office/drawing/2014/main" id="{26DAEEF7-9717-43DA-B329-48FE69596C6F}"/>
              </a:ext>
            </a:extLst>
          </p:cNvPr>
          <p:cNvSpPr txBox="1"/>
          <p:nvPr/>
        </p:nvSpPr>
        <p:spPr>
          <a:xfrm>
            <a:off x="1543878" y="2274838"/>
            <a:ext cx="9104244" cy="2308324"/>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Python is a high-level programming language designed to be easy to read and simple to implement. It is </a:t>
            </a:r>
            <a:r>
              <a:rPr lang="en-US" sz="3600" dirty="0">
                <a:latin typeface="Times New Roman" panose="02020603050405020304" pitchFamily="18" charset="0"/>
                <a:cs typeface="Times New Roman" panose="02020603050405020304" pitchFamily="18" charset="0"/>
                <a:hlinkClick r:id="rId2"/>
              </a:rPr>
              <a:t>open source</a:t>
            </a:r>
            <a:r>
              <a:rPr lang="en-US" sz="3600" dirty="0">
                <a:latin typeface="Times New Roman" panose="02020603050405020304" pitchFamily="18" charset="0"/>
                <a:cs typeface="Times New Roman" panose="02020603050405020304" pitchFamily="18" charset="0"/>
              </a:rPr>
              <a:t>, which means it is free to use, even for commercial applications.</a:t>
            </a:r>
          </a:p>
        </p:txBody>
      </p:sp>
    </p:spTree>
    <p:extLst>
      <p:ext uri="{BB962C8B-B14F-4D97-AF65-F5344CB8AC3E}">
        <p14:creationId xmlns:p14="http://schemas.microsoft.com/office/powerpoint/2010/main" val="1420383209"/>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C4B08-65E0-4C7B-AB97-548A94CD12F2}"/>
              </a:ext>
            </a:extLst>
          </p:cNvPr>
          <p:cNvSpPr txBox="1"/>
          <p:nvPr/>
        </p:nvSpPr>
        <p:spPr>
          <a:xfrm>
            <a:off x="1855304" y="477078"/>
            <a:ext cx="8680174" cy="707886"/>
          </a:xfrm>
          <a:prstGeom prst="rect">
            <a:avLst/>
          </a:prstGeom>
          <a:noFill/>
        </p:spPr>
        <p:txBody>
          <a:bodyPr wrap="square" rtlCol="0">
            <a:spAutoFit/>
          </a:bodyPr>
          <a:lstStyle/>
          <a:p>
            <a:pPr algn="ctr"/>
            <a:r>
              <a:rPr lang="en-US" sz="4000" b="1" dirty="0">
                <a:solidFill>
                  <a:srgbClr val="00FFFF"/>
                </a:solidFill>
                <a:latin typeface="Times New Roman" panose="02020603050405020304" pitchFamily="18" charset="0"/>
                <a:cs typeface="Times New Roman" panose="02020603050405020304" pitchFamily="18" charset="0"/>
              </a:rPr>
              <a:t>4</a:t>
            </a:r>
            <a:r>
              <a:rPr lang="en-US" sz="4000" b="1">
                <a:solidFill>
                  <a:srgbClr val="00FFFF"/>
                </a:solidFill>
                <a:latin typeface="Times New Roman" panose="02020603050405020304" pitchFamily="18" charset="0"/>
                <a:cs typeface="Times New Roman" panose="02020603050405020304" pitchFamily="18" charset="0"/>
              </a:rPr>
              <a:t> </a:t>
            </a:r>
            <a:r>
              <a:rPr lang="en-US" sz="4000" b="1" dirty="0">
                <a:solidFill>
                  <a:srgbClr val="00FFFF"/>
                </a:solidFill>
                <a:latin typeface="Times New Roman" panose="02020603050405020304" pitchFamily="18" charset="0"/>
                <a:cs typeface="Times New Roman" panose="02020603050405020304" pitchFamily="18" charset="0"/>
              </a:rPr>
              <a:t>Basic Libraries</a:t>
            </a:r>
            <a:r>
              <a:rPr lang="en-US" sz="3200" b="1" dirty="0">
                <a:solidFill>
                  <a:srgbClr val="00FFFF"/>
                </a:solidFill>
                <a:latin typeface="Times New Roman" panose="02020603050405020304" pitchFamily="18" charset="0"/>
                <a:cs typeface="Times New Roman" panose="02020603050405020304" pitchFamily="18" charset="0"/>
              </a:rPr>
              <a:t> used in Data visualization</a:t>
            </a:r>
          </a:p>
        </p:txBody>
      </p:sp>
      <p:cxnSp>
        <p:nvCxnSpPr>
          <p:cNvPr id="10" name="Straight Arrow Connector 9">
            <a:extLst>
              <a:ext uri="{FF2B5EF4-FFF2-40B4-BE49-F238E27FC236}">
                <a16:creationId xmlns:a16="http://schemas.microsoft.com/office/drawing/2014/main" id="{F68614C1-D7A7-42B8-A1A4-2FB08F9CF112}"/>
              </a:ext>
            </a:extLst>
          </p:cNvPr>
          <p:cNvCxnSpPr>
            <a:cxnSpLocks/>
            <a:stCxn id="2" idx="2"/>
          </p:cNvCxnSpPr>
          <p:nvPr/>
        </p:nvCxnSpPr>
        <p:spPr>
          <a:xfrm flipH="1">
            <a:off x="3154014" y="1184964"/>
            <a:ext cx="3041377" cy="855871"/>
          </a:xfrm>
          <a:prstGeom prst="straightConnector1">
            <a:avLst/>
          </a:prstGeom>
          <a:ln>
            <a:solidFill>
              <a:srgbClr val="FFC000"/>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0695108C-DC5A-4AF9-B070-B089472307F2}"/>
              </a:ext>
            </a:extLst>
          </p:cNvPr>
          <p:cNvCxnSpPr>
            <a:cxnSpLocks/>
          </p:cNvCxnSpPr>
          <p:nvPr/>
        </p:nvCxnSpPr>
        <p:spPr>
          <a:xfrm>
            <a:off x="6195391" y="1184964"/>
            <a:ext cx="3445566" cy="584775"/>
          </a:xfrm>
          <a:prstGeom prst="straightConnector1">
            <a:avLst/>
          </a:prstGeom>
          <a:ln>
            <a:solidFill>
              <a:srgbClr val="FFC000"/>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484BC050-D62C-4870-975B-C4E6E3CCD361}"/>
              </a:ext>
            </a:extLst>
          </p:cNvPr>
          <p:cNvCxnSpPr>
            <a:cxnSpLocks/>
          </p:cNvCxnSpPr>
          <p:nvPr/>
        </p:nvCxnSpPr>
        <p:spPr>
          <a:xfrm flipH="1">
            <a:off x="4943061" y="1185878"/>
            <a:ext cx="1199316" cy="1505927"/>
          </a:xfrm>
          <a:prstGeom prst="straightConnector1">
            <a:avLst/>
          </a:prstGeom>
          <a:ln>
            <a:solidFill>
              <a:srgbClr val="FFC000"/>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868FE6CE-A66D-4706-A24F-D1D66D03C673}"/>
              </a:ext>
            </a:extLst>
          </p:cNvPr>
          <p:cNvSpPr txBox="1"/>
          <p:nvPr/>
        </p:nvSpPr>
        <p:spPr>
          <a:xfrm>
            <a:off x="1113189" y="2107457"/>
            <a:ext cx="2093840" cy="584775"/>
          </a:xfrm>
          <a:prstGeom prst="rect">
            <a:avLst/>
          </a:prstGeom>
          <a:noFill/>
        </p:spPr>
        <p:txBody>
          <a:bodyPr wrap="square" rtlCol="0">
            <a:spAutoFit/>
          </a:bodyPr>
          <a:lstStyle/>
          <a:p>
            <a:pPr algn="ctr"/>
            <a:r>
              <a:rPr lang="en-US" sz="3200" dirty="0">
                <a:solidFill>
                  <a:srgbClr val="FF9933"/>
                </a:solidFill>
                <a:latin typeface="Times New Roman" panose="02020603050405020304" pitchFamily="18" charset="0"/>
                <a:cs typeface="Times New Roman" panose="02020603050405020304" pitchFamily="18" charset="0"/>
              </a:rPr>
              <a:t>PANDAS</a:t>
            </a:r>
          </a:p>
        </p:txBody>
      </p:sp>
      <p:sp>
        <p:nvSpPr>
          <p:cNvPr id="18" name="TextBox 17">
            <a:extLst>
              <a:ext uri="{FF2B5EF4-FFF2-40B4-BE49-F238E27FC236}">
                <a16:creationId xmlns:a16="http://schemas.microsoft.com/office/drawing/2014/main" id="{97E6AE20-1328-4769-A3D8-7379C988CCB1}"/>
              </a:ext>
            </a:extLst>
          </p:cNvPr>
          <p:cNvSpPr txBox="1"/>
          <p:nvPr/>
        </p:nvSpPr>
        <p:spPr>
          <a:xfrm>
            <a:off x="6707897" y="2714925"/>
            <a:ext cx="2093840" cy="584775"/>
          </a:xfrm>
          <a:prstGeom prst="rect">
            <a:avLst/>
          </a:prstGeom>
          <a:noFill/>
        </p:spPr>
        <p:txBody>
          <a:bodyPr wrap="square" rtlCol="0">
            <a:spAutoFit/>
          </a:bodyPr>
          <a:lstStyle/>
          <a:p>
            <a:r>
              <a:rPr lang="en-US" sz="3200" dirty="0">
                <a:solidFill>
                  <a:srgbClr val="FF9933"/>
                </a:solidFill>
                <a:latin typeface="Times New Roman" panose="02020603050405020304" pitchFamily="18" charset="0"/>
                <a:cs typeface="Times New Roman" panose="02020603050405020304" pitchFamily="18" charset="0"/>
              </a:rPr>
              <a:t>NUMPY</a:t>
            </a:r>
          </a:p>
        </p:txBody>
      </p:sp>
      <p:sp>
        <p:nvSpPr>
          <p:cNvPr id="19" name="TextBox 18">
            <a:extLst>
              <a:ext uri="{FF2B5EF4-FFF2-40B4-BE49-F238E27FC236}">
                <a16:creationId xmlns:a16="http://schemas.microsoft.com/office/drawing/2014/main" id="{7D01DB24-B6E3-4080-934C-633C423BD468}"/>
              </a:ext>
            </a:extLst>
          </p:cNvPr>
          <p:cNvSpPr txBox="1"/>
          <p:nvPr/>
        </p:nvSpPr>
        <p:spPr>
          <a:xfrm>
            <a:off x="9640957" y="1620099"/>
            <a:ext cx="2093840" cy="584775"/>
          </a:xfrm>
          <a:prstGeom prst="rect">
            <a:avLst/>
          </a:prstGeom>
          <a:noFill/>
        </p:spPr>
        <p:txBody>
          <a:bodyPr wrap="square" rtlCol="0">
            <a:spAutoFit/>
          </a:bodyPr>
          <a:lstStyle/>
          <a:p>
            <a:pPr algn="ctr"/>
            <a:r>
              <a:rPr lang="en-US" sz="3200" dirty="0">
                <a:solidFill>
                  <a:srgbClr val="FF9933"/>
                </a:solidFill>
                <a:latin typeface="Times New Roman" panose="02020603050405020304" pitchFamily="18" charset="0"/>
                <a:cs typeface="Times New Roman" panose="02020603050405020304" pitchFamily="18" charset="0"/>
              </a:rPr>
              <a:t>SEABORN</a:t>
            </a:r>
          </a:p>
        </p:txBody>
      </p:sp>
      <p:cxnSp>
        <p:nvCxnSpPr>
          <p:cNvPr id="21" name="Straight Arrow Connector 20">
            <a:extLst>
              <a:ext uri="{FF2B5EF4-FFF2-40B4-BE49-F238E27FC236}">
                <a16:creationId xmlns:a16="http://schemas.microsoft.com/office/drawing/2014/main" id="{D17C8CB1-9D1B-4640-9F2D-E8C470A2A8B4}"/>
              </a:ext>
            </a:extLst>
          </p:cNvPr>
          <p:cNvCxnSpPr>
            <a:cxnSpLocks/>
          </p:cNvCxnSpPr>
          <p:nvPr/>
        </p:nvCxnSpPr>
        <p:spPr>
          <a:xfrm>
            <a:off x="6195391" y="1184964"/>
            <a:ext cx="975321" cy="1480710"/>
          </a:xfrm>
          <a:prstGeom prst="straightConnector1">
            <a:avLst/>
          </a:prstGeom>
          <a:ln>
            <a:solidFill>
              <a:srgbClr val="FFC000"/>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F1A8B275-A8D8-45E5-96DD-288417B80AD5}"/>
              </a:ext>
            </a:extLst>
          </p:cNvPr>
          <p:cNvSpPr txBox="1"/>
          <p:nvPr/>
        </p:nvSpPr>
        <p:spPr>
          <a:xfrm>
            <a:off x="3395863" y="2678203"/>
            <a:ext cx="2862469" cy="584775"/>
          </a:xfrm>
          <a:prstGeom prst="rect">
            <a:avLst/>
          </a:prstGeom>
          <a:noFill/>
        </p:spPr>
        <p:txBody>
          <a:bodyPr wrap="square" rtlCol="0">
            <a:spAutoFit/>
          </a:bodyPr>
          <a:lstStyle/>
          <a:p>
            <a:pPr algn="ctr"/>
            <a:r>
              <a:rPr lang="en-US" sz="3200" dirty="0">
                <a:solidFill>
                  <a:srgbClr val="FF9933"/>
                </a:solidFill>
                <a:latin typeface="Times New Roman" panose="02020603050405020304" pitchFamily="18" charset="0"/>
                <a:cs typeface="Times New Roman" panose="02020603050405020304" pitchFamily="18" charset="0"/>
              </a:rPr>
              <a:t>MATPLOTLIB</a:t>
            </a:r>
          </a:p>
        </p:txBody>
      </p:sp>
      <p:sp>
        <p:nvSpPr>
          <p:cNvPr id="24" name="Rectangle 23">
            <a:extLst>
              <a:ext uri="{FF2B5EF4-FFF2-40B4-BE49-F238E27FC236}">
                <a16:creationId xmlns:a16="http://schemas.microsoft.com/office/drawing/2014/main" id="{A8FB31E9-9B3E-4664-BF66-BFE32FAE37BC}"/>
              </a:ext>
            </a:extLst>
          </p:cNvPr>
          <p:cNvSpPr/>
          <p:nvPr/>
        </p:nvSpPr>
        <p:spPr>
          <a:xfrm>
            <a:off x="101058" y="2691805"/>
            <a:ext cx="3266655" cy="3785652"/>
          </a:xfrm>
          <a:prstGeom prst="rect">
            <a:avLst/>
          </a:prstGeom>
        </p:spPr>
        <p:txBody>
          <a:bodyPr wrap="square">
            <a:spAutoFit/>
          </a:bodyPr>
          <a:lstStyle/>
          <a:p>
            <a:pPr marL="342900" indent="-342900">
              <a:buFont typeface="Arial" panose="020B0604020202020204" pitchFamily="34" charset="0"/>
              <a:buChar char="•"/>
            </a:pPr>
            <a:r>
              <a:rPr lang="en-US" sz="2400" dirty="0">
                <a:latin typeface="arial" panose="020B0604020202020204" pitchFamily="34" charset="0"/>
              </a:rPr>
              <a:t>It is used to perform data manipulation and analysis.</a:t>
            </a:r>
          </a:p>
          <a:p>
            <a:pPr marL="342900" indent="-342900">
              <a:buFont typeface="Arial" panose="020B0604020202020204" pitchFamily="34" charset="0"/>
              <a:buChar char="•"/>
            </a:pPr>
            <a:r>
              <a:rPr lang="en-US" sz="2400" b="1" dirty="0">
                <a:latin typeface="arial" panose="020B0604020202020204" pitchFamily="34" charset="0"/>
              </a:rPr>
              <a:t>Pandas</a:t>
            </a:r>
            <a:r>
              <a:rPr lang="en-US" sz="2400" dirty="0">
                <a:latin typeface="arial" panose="020B0604020202020204" pitchFamily="34" charset="0"/>
              </a:rPr>
              <a:t> provide powerful and easy-to-</a:t>
            </a:r>
            <a:r>
              <a:rPr lang="en-US" sz="2400" b="1" dirty="0">
                <a:latin typeface="arial" panose="020B0604020202020204" pitchFamily="34" charset="0"/>
              </a:rPr>
              <a:t>use</a:t>
            </a:r>
            <a:r>
              <a:rPr lang="en-US" sz="2400" dirty="0">
                <a:latin typeface="arial" panose="020B0604020202020204" pitchFamily="34" charset="0"/>
              </a:rPr>
              <a:t> data structures and quickly perform operations on these structures.</a:t>
            </a:r>
            <a:endParaRPr lang="en-US" sz="2400" dirty="0"/>
          </a:p>
        </p:txBody>
      </p:sp>
      <p:sp>
        <p:nvSpPr>
          <p:cNvPr id="28" name="Rectangle 27">
            <a:extLst>
              <a:ext uri="{FF2B5EF4-FFF2-40B4-BE49-F238E27FC236}">
                <a16:creationId xmlns:a16="http://schemas.microsoft.com/office/drawing/2014/main" id="{7EAC1F4A-8609-4E67-B14F-52BEDD98490D}"/>
              </a:ext>
            </a:extLst>
          </p:cNvPr>
          <p:cNvSpPr/>
          <p:nvPr/>
        </p:nvSpPr>
        <p:spPr>
          <a:xfrm>
            <a:off x="6376598" y="3156497"/>
            <a:ext cx="2727274" cy="1938992"/>
          </a:xfrm>
          <a:prstGeom prst="rect">
            <a:avLst/>
          </a:prstGeom>
        </p:spPr>
        <p:txBody>
          <a:bodyPr wrap="square">
            <a:spAutoFit/>
          </a:bodyPr>
          <a:lstStyle/>
          <a:p>
            <a:r>
              <a:rPr lang="en-US" sz="2400" b="1" dirty="0">
                <a:latin typeface="arial" panose="020B0604020202020204" pitchFamily="34" charset="0"/>
              </a:rPr>
              <a:t>NumPy</a:t>
            </a:r>
            <a:r>
              <a:rPr lang="en-US" sz="2400" dirty="0">
                <a:latin typeface="arial" panose="020B0604020202020204" pitchFamily="34" charset="0"/>
              </a:rPr>
              <a:t> package is used to perform different mathematical operations. </a:t>
            </a:r>
            <a:endParaRPr lang="en-US" sz="2400" dirty="0"/>
          </a:p>
        </p:txBody>
      </p:sp>
      <p:sp>
        <p:nvSpPr>
          <p:cNvPr id="34" name="Rectangle 33">
            <a:extLst>
              <a:ext uri="{FF2B5EF4-FFF2-40B4-BE49-F238E27FC236}">
                <a16:creationId xmlns:a16="http://schemas.microsoft.com/office/drawing/2014/main" id="{0F4FF847-E8D6-4E9A-9F4D-1A63675F8503}"/>
              </a:ext>
            </a:extLst>
          </p:cNvPr>
          <p:cNvSpPr/>
          <p:nvPr/>
        </p:nvSpPr>
        <p:spPr>
          <a:xfrm>
            <a:off x="3248431" y="3250449"/>
            <a:ext cx="3157332" cy="1569660"/>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Matplotlib</a:t>
            </a:r>
            <a:r>
              <a:rPr lang="en-US" sz="2400" dirty="0">
                <a:latin typeface="Times New Roman" panose="02020603050405020304" pitchFamily="18" charset="0"/>
                <a:cs typeface="Times New Roman" panose="02020603050405020304" pitchFamily="18" charset="0"/>
              </a:rPr>
              <a:t> is a plotting library for the </a:t>
            </a:r>
          </a:p>
          <a:p>
            <a:r>
              <a:rPr lang="en-US" sz="2400" b="1" dirty="0">
                <a:latin typeface="Times New Roman" panose="02020603050405020304" pitchFamily="18" charset="0"/>
                <a:cs typeface="Times New Roman" panose="02020603050405020304" pitchFamily="18" charset="0"/>
              </a:rPr>
              <a:t>Python</a:t>
            </a:r>
            <a:r>
              <a:rPr lang="en-US" sz="2400" dirty="0">
                <a:latin typeface="Times New Roman" panose="02020603050405020304" pitchFamily="18" charset="0"/>
                <a:cs typeface="Times New Roman" panose="02020603050405020304" pitchFamily="18" charset="0"/>
              </a:rPr>
              <a:t> programming language</a:t>
            </a:r>
          </a:p>
        </p:txBody>
      </p:sp>
      <p:sp>
        <p:nvSpPr>
          <p:cNvPr id="39" name="Rectangle 38">
            <a:extLst>
              <a:ext uri="{FF2B5EF4-FFF2-40B4-BE49-F238E27FC236}">
                <a16:creationId xmlns:a16="http://schemas.microsoft.com/office/drawing/2014/main" id="{2DAD0280-8CAA-49AE-B1D6-0A1B0FC99E78}"/>
              </a:ext>
            </a:extLst>
          </p:cNvPr>
          <p:cNvSpPr/>
          <p:nvPr/>
        </p:nvSpPr>
        <p:spPr>
          <a:xfrm>
            <a:off x="9222138" y="2477625"/>
            <a:ext cx="2987070" cy="4154984"/>
          </a:xfrm>
          <a:prstGeom prst="rect">
            <a:avLst/>
          </a:prstGeom>
        </p:spPr>
        <p:txBody>
          <a:bodyPr wrap="square">
            <a:spAutoFit/>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Seaborn</a:t>
            </a:r>
            <a:r>
              <a:rPr lang="en-US" sz="2400" dirty="0">
                <a:latin typeface="Times New Roman" panose="02020603050405020304" pitchFamily="18" charset="0"/>
                <a:cs typeface="Times New Roman" panose="02020603050405020304" pitchFamily="18" charset="0"/>
              </a:rPr>
              <a:t> is a statistical plotting library.</a:t>
            </a:r>
          </a:p>
          <a:p>
            <a:pPr marL="342900" indent="-342900">
              <a:buFont typeface="Arial" panose="020B0604020202020204" pitchFamily="34" charset="0"/>
              <a:buChar char="•"/>
            </a:pPr>
            <a:r>
              <a:rPr lang="en-US" sz="2400" dirty="0"/>
              <a:t>It has beautiful default styles.</a:t>
            </a:r>
          </a:p>
          <a:p>
            <a:pPr marL="342900" indent="-342900">
              <a:buFont typeface="Arial" panose="020B0604020202020204" pitchFamily="34" charset="0"/>
              <a:buChar char="•"/>
            </a:pPr>
            <a:r>
              <a:rPr lang="en-US" sz="2400" dirty="0"/>
              <a:t>It also is designed to work very well with Pandas </a:t>
            </a:r>
            <a:r>
              <a:rPr lang="en-US" sz="2400" dirty="0" err="1"/>
              <a:t>dataframe</a:t>
            </a:r>
            <a:r>
              <a:rPr lang="en-US" sz="2400" dirty="0"/>
              <a:t> objects.</a:t>
            </a:r>
          </a:p>
        </p:txBody>
      </p:sp>
    </p:spTree>
    <p:extLst>
      <p:ext uri="{BB962C8B-B14F-4D97-AF65-F5344CB8AC3E}">
        <p14:creationId xmlns:p14="http://schemas.microsoft.com/office/powerpoint/2010/main" val="944188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3C0060-4EA1-4210-A38C-B30E822F5E8A}"/>
              </a:ext>
            </a:extLst>
          </p:cNvPr>
          <p:cNvSpPr txBox="1"/>
          <p:nvPr/>
        </p:nvSpPr>
        <p:spPr>
          <a:xfrm>
            <a:off x="2213113" y="2588593"/>
            <a:ext cx="7765774"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Introduction with Titanic Data</a:t>
            </a:r>
          </a:p>
        </p:txBody>
      </p:sp>
    </p:spTree>
    <p:extLst>
      <p:ext uri="{BB962C8B-B14F-4D97-AF65-F5344CB8AC3E}">
        <p14:creationId xmlns:p14="http://schemas.microsoft.com/office/powerpoint/2010/main" val="1722887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29D999-17E2-490F-A787-574D15D69436}"/>
              </a:ext>
            </a:extLst>
          </p:cNvPr>
          <p:cNvPicPr>
            <a:picLocks noChangeAspect="1"/>
          </p:cNvPicPr>
          <p:nvPr/>
        </p:nvPicPr>
        <p:blipFill rotWithShape="1">
          <a:blip r:embed="rId2"/>
          <a:srcRect t="23721" r="36848" b="7224"/>
          <a:stretch/>
        </p:blipFill>
        <p:spPr>
          <a:xfrm>
            <a:off x="-9176" y="26504"/>
            <a:ext cx="12201175" cy="6858000"/>
          </a:xfrm>
          <a:prstGeom prst="rect">
            <a:avLst/>
          </a:prstGeom>
        </p:spPr>
      </p:pic>
    </p:spTree>
    <p:extLst>
      <p:ext uri="{BB962C8B-B14F-4D97-AF65-F5344CB8AC3E}">
        <p14:creationId xmlns:p14="http://schemas.microsoft.com/office/powerpoint/2010/main" val="40253353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33315AA3-EAE3-44ED-8368-BAC2FFFB4817}">
  <ds:schemaRefs>
    <ds:schemaRef ds:uri="http://schemas.microsoft.com/sharepoint/v3/contenttype/forms"/>
  </ds:schemaRefs>
</ds:datastoreItem>
</file>

<file path=customXml/itemProps2.xml><?xml version="1.0" encoding="utf-8"?>
<ds:datastoreItem xmlns:ds="http://schemas.openxmlformats.org/officeDocument/2006/customXml" ds:itemID="{627C19A7-3107-4CB2-BD0D-F7C79BE028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7023227-530E-4024-91EF-312A851A758C}">
  <ds:schemaRefs>
    <ds:schemaRef ds:uri="http://purl.org/dc/terms/"/>
    <ds:schemaRef ds:uri="http://schemas.microsoft.com/office/2006/metadata/properties"/>
    <ds:schemaRef ds:uri="http://purl.org/dc/elements/1.1/"/>
    <ds:schemaRef ds:uri="71af3243-3dd4-4a8d-8c0d-dd76da1f02a5"/>
    <ds:schemaRef ds:uri="http://schemas.microsoft.com/office/infopath/2007/PartnerControls"/>
    <ds:schemaRef ds:uri="http://schemas.microsoft.com/office/2006/documentManagement/types"/>
    <ds:schemaRef ds:uri="http://schemas.openxmlformats.org/package/2006/metadata/core-properties"/>
    <ds:schemaRef ds:uri="16c05727-aa75-4e4a-9b5f-8a80a116589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TM04033921[[fn=Damask]]</Template>
  <TotalTime>0</TotalTime>
  <Words>341</Words>
  <Application>Microsoft Office PowerPoint</Application>
  <PresentationFormat>Widescreen</PresentationFormat>
  <Paragraphs>65</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arial</vt:lpstr>
      <vt:lpstr>Bookman Old Style</vt:lpstr>
      <vt:lpstr>Calibri</vt:lpstr>
      <vt:lpstr>Rockwell</vt:lpstr>
      <vt:lpstr>Times New Roman</vt:lpstr>
      <vt:lpstr>Damask</vt:lpstr>
      <vt:lpstr>TITANIC DATA VISUALIZATION</vt:lpstr>
      <vt:lpstr>WHAT IS DATA VISUALIZATION ?</vt:lpstr>
      <vt:lpstr>PowerPoint Presentation</vt:lpstr>
      <vt:lpstr>why data visualization  is needed?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2019-08-12T04:21:10Z</dcterms:created>
  <dcterms:modified xsi:type="dcterms:W3CDTF">2019-08-18T06:48:07Z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